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68"/>
  </p:notesMasterIdLst>
  <p:handoutMasterIdLst>
    <p:handoutMasterId r:id="rId69"/>
  </p:handoutMasterIdLst>
  <p:sldIdLst>
    <p:sldId id="263" r:id="rId2"/>
    <p:sldId id="268" r:id="rId3"/>
    <p:sldId id="269" r:id="rId4"/>
    <p:sldId id="369" r:id="rId5"/>
    <p:sldId id="370" r:id="rId6"/>
    <p:sldId id="371" r:id="rId7"/>
    <p:sldId id="372" r:id="rId8"/>
    <p:sldId id="373" r:id="rId9"/>
    <p:sldId id="374" r:id="rId10"/>
    <p:sldId id="376" r:id="rId11"/>
    <p:sldId id="419" r:id="rId12"/>
    <p:sldId id="379" r:id="rId13"/>
    <p:sldId id="440" r:id="rId14"/>
    <p:sldId id="380" r:id="rId15"/>
    <p:sldId id="420" r:id="rId16"/>
    <p:sldId id="381" r:id="rId17"/>
    <p:sldId id="382" r:id="rId18"/>
    <p:sldId id="383" r:id="rId19"/>
    <p:sldId id="415" r:id="rId20"/>
    <p:sldId id="384" r:id="rId21"/>
    <p:sldId id="416" r:id="rId22"/>
    <p:sldId id="388" r:id="rId23"/>
    <p:sldId id="389" r:id="rId24"/>
    <p:sldId id="390" r:id="rId25"/>
    <p:sldId id="417" r:id="rId26"/>
    <p:sldId id="391" r:id="rId27"/>
    <p:sldId id="392" r:id="rId28"/>
    <p:sldId id="418" r:id="rId29"/>
    <p:sldId id="394" r:id="rId30"/>
    <p:sldId id="422" r:id="rId31"/>
    <p:sldId id="395" r:id="rId32"/>
    <p:sldId id="396" r:id="rId33"/>
    <p:sldId id="397" r:id="rId34"/>
    <p:sldId id="424" r:id="rId35"/>
    <p:sldId id="423" r:id="rId36"/>
    <p:sldId id="398" r:id="rId37"/>
    <p:sldId id="399" r:id="rId38"/>
    <p:sldId id="400" r:id="rId39"/>
    <p:sldId id="402" r:id="rId40"/>
    <p:sldId id="401" r:id="rId41"/>
    <p:sldId id="427" r:id="rId42"/>
    <p:sldId id="425" r:id="rId43"/>
    <p:sldId id="403" r:id="rId44"/>
    <p:sldId id="428" r:id="rId45"/>
    <p:sldId id="404" r:id="rId46"/>
    <p:sldId id="432" r:id="rId47"/>
    <p:sldId id="429" r:id="rId48"/>
    <p:sldId id="430" r:id="rId49"/>
    <p:sldId id="405" r:id="rId50"/>
    <p:sldId id="431" r:id="rId51"/>
    <p:sldId id="406" r:id="rId52"/>
    <p:sldId id="411" r:id="rId53"/>
    <p:sldId id="433" r:id="rId54"/>
    <p:sldId id="434" r:id="rId55"/>
    <p:sldId id="435" r:id="rId56"/>
    <p:sldId id="414" r:id="rId57"/>
    <p:sldId id="436" r:id="rId58"/>
    <p:sldId id="412" r:id="rId59"/>
    <p:sldId id="413" r:id="rId60"/>
    <p:sldId id="437" r:id="rId61"/>
    <p:sldId id="439" r:id="rId62"/>
    <p:sldId id="442" r:id="rId63"/>
    <p:sldId id="443" r:id="rId64"/>
    <p:sldId id="441" r:id="rId65"/>
    <p:sldId id="331" r:id="rId66"/>
    <p:sldId id="267" r:id="rId67"/>
  </p:sldIdLst>
  <p:sldSz cx="12192000" cy="6858000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1300" b="1" kern="1200">
        <a:solidFill>
          <a:schemeClr val="tx1"/>
        </a:solidFill>
        <a:latin typeface="SimSun" panose="02010600030101010101" pitchFamily="2" charset="-122"/>
        <a:ea typeface="SimSun" panose="02010600030101010101" pitchFamily="2" charset="-122"/>
        <a:cs typeface="+mn-cs"/>
      </a:defRPr>
    </a:lvl1pPr>
    <a:lvl2pPr marL="520700" indent="-63500" algn="l" rtl="0" eaLnBrk="0" fontAlgn="base" hangingPunct="0">
      <a:spcBef>
        <a:spcPct val="0"/>
      </a:spcBef>
      <a:spcAft>
        <a:spcPct val="0"/>
      </a:spcAft>
      <a:defRPr kumimoji="1" sz="1300" b="1" kern="1200">
        <a:solidFill>
          <a:schemeClr val="tx1"/>
        </a:solidFill>
        <a:latin typeface="SimSun" panose="02010600030101010101" pitchFamily="2" charset="-122"/>
        <a:ea typeface="SimSun" panose="02010600030101010101" pitchFamily="2" charset="-122"/>
        <a:cs typeface="+mn-cs"/>
      </a:defRPr>
    </a:lvl2pPr>
    <a:lvl3pPr marL="1042988" indent="-128588" algn="l" rtl="0" eaLnBrk="0" fontAlgn="base" hangingPunct="0">
      <a:spcBef>
        <a:spcPct val="0"/>
      </a:spcBef>
      <a:spcAft>
        <a:spcPct val="0"/>
      </a:spcAft>
      <a:defRPr kumimoji="1" sz="1300" b="1" kern="1200">
        <a:solidFill>
          <a:schemeClr val="tx1"/>
        </a:solidFill>
        <a:latin typeface="SimSun" panose="02010600030101010101" pitchFamily="2" charset="-122"/>
        <a:ea typeface="SimSun" panose="02010600030101010101" pitchFamily="2" charset="-122"/>
        <a:cs typeface="+mn-cs"/>
      </a:defRPr>
    </a:lvl3pPr>
    <a:lvl4pPr marL="1563688" indent="-192088" algn="l" rtl="0" eaLnBrk="0" fontAlgn="base" hangingPunct="0">
      <a:spcBef>
        <a:spcPct val="0"/>
      </a:spcBef>
      <a:spcAft>
        <a:spcPct val="0"/>
      </a:spcAft>
      <a:defRPr kumimoji="1" sz="1300" b="1" kern="1200">
        <a:solidFill>
          <a:schemeClr val="tx1"/>
        </a:solidFill>
        <a:latin typeface="SimSun" panose="02010600030101010101" pitchFamily="2" charset="-122"/>
        <a:ea typeface="SimSun" panose="02010600030101010101" pitchFamily="2" charset="-122"/>
        <a:cs typeface="+mn-cs"/>
      </a:defRPr>
    </a:lvl4pPr>
    <a:lvl5pPr marL="2085975" indent="-257175" algn="l" rtl="0" eaLnBrk="0" fontAlgn="base" hangingPunct="0">
      <a:spcBef>
        <a:spcPct val="0"/>
      </a:spcBef>
      <a:spcAft>
        <a:spcPct val="0"/>
      </a:spcAft>
      <a:defRPr kumimoji="1" sz="1300" b="1" kern="1200">
        <a:solidFill>
          <a:schemeClr val="tx1"/>
        </a:solidFill>
        <a:latin typeface="SimSun" panose="02010600030101010101" pitchFamily="2" charset="-122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umimoji="1" sz="1300" b="1" kern="1200">
        <a:solidFill>
          <a:schemeClr val="tx1"/>
        </a:solidFill>
        <a:latin typeface="SimSun" panose="02010600030101010101" pitchFamily="2" charset="-122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umimoji="1" sz="1300" b="1" kern="1200">
        <a:solidFill>
          <a:schemeClr val="tx1"/>
        </a:solidFill>
        <a:latin typeface="SimSun" panose="02010600030101010101" pitchFamily="2" charset="-122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umimoji="1" sz="1300" b="1" kern="1200">
        <a:solidFill>
          <a:schemeClr val="tx1"/>
        </a:solidFill>
        <a:latin typeface="SimSun" panose="02010600030101010101" pitchFamily="2" charset="-122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umimoji="1" sz="1300" b="1" kern="1200">
        <a:solidFill>
          <a:schemeClr val="tx1"/>
        </a:solidFill>
        <a:latin typeface="SimSun" panose="02010600030101010101" pitchFamily="2" charset="-122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  <a:srgbClr val="CC9900"/>
    <a:srgbClr val="0066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89" autoAdjust="0"/>
    <p:restoredTop sz="95488" autoAdjust="0"/>
  </p:normalViewPr>
  <p:slideViewPr>
    <p:cSldViewPr>
      <p:cViewPr varScale="1">
        <p:scale>
          <a:sx n="86" d="100"/>
          <a:sy n="86" d="100"/>
        </p:scale>
        <p:origin x="192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335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Tx/>
              <a:buNone/>
              <a:defRPr kumimoji="0" sz="1369" b="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Tx/>
              <a:buNone/>
              <a:defRPr kumimoji="0" sz="1369" b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Tx/>
              <a:buNone/>
              <a:defRPr kumimoji="0" sz="1369" b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Tx/>
              <a:buNone/>
              <a:defRPr kumimoji="0" sz="1369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603C871-9CCD-48BE-9C95-149E2CD2392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0890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Wingdings" panose="05000000000000000000" pitchFamily="2" charset="2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Wingdings" panose="05000000000000000000" pitchFamily="2" charset="2"/>
              <a:buNone/>
              <a:defRPr sz="1200"/>
            </a:lvl1pPr>
          </a:lstStyle>
          <a:p>
            <a:pPr>
              <a:defRPr/>
            </a:pPr>
            <a:fld id="{722B3FB9-F029-4394-AE0F-99CCB8522299}" type="datetimeFigureOut">
              <a:rPr lang="zh-CN" altLang="en-US"/>
              <a:pPr>
                <a:defRPr/>
              </a:pPr>
              <a:t>2023/1/31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Wingdings" panose="05000000000000000000" pitchFamily="2" charset="2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Wingdings" panose="05000000000000000000" pitchFamily="2" charset="2"/>
              <a:buNone/>
              <a:defRPr sz="1369"/>
            </a:lvl1pPr>
          </a:lstStyle>
          <a:p>
            <a:pPr>
              <a:defRPr/>
            </a:pPr>
            <a:fld id="{3FADCB22-E1F7-4E7C-AA29-1E1B3AF4E8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993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2070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42988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63688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85975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 descr="어두운 수평선"/>
          <p:cNvSpPr>
            <a:spLocks noChangeArrowheads="1"/>
          </p:cNvSpPr>
          <p:nvPr/>
        </p:nvSpPr>
        <p:spPr bwMode="hidden">
          <a:xfrm>
            <a:off x="0" y="0"/>
            <a:ext cx="12192000" cy="1773894"/>
          </a:xfrm>
          <a:prstGeom prst="rect">
            <a:avLst/>
          </a:prstGeom>
          <a:pattFill prst="dk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zh-TW" altLang="en-US" sz="1508"/>
          </a:p>
        </p:txBody>
      </p:sp>
      <p:sp>
        <p:nvSpPr>
          <p:cNvPr id="13333" name="Rectangle 21"/>
          <p:cNvSpPr>
            <a:spLocks noGrp="1" noChangeArrowheads="1"/>
          </p:cNvSpPr>
          <p:nvPr>
            <p:ph type="ctrTitle" sz="quarter"/>
          </p:nvPr>
        </p:nvSpPr>
        <p:spPr bwMode="black">
          <a:xfrm>
            <a:off x="4559301" y="2565400"/>
            <a:ext cx="7414684" cy="1943100"/>
          </a:xfrm>
        </p:spPr>
        <p:txBody>
          <a:bodyPr/>
          <a:lstStyle>
            <a:lvl1pPr>
              <a:defRPr sz="4525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ko-KR" altLang="en-US" noProof="0"/>
          </a:p>
        </p:txBody>
      </p:sp>
      <p:sp>
        <p:nvSpPr>
          <p:cNvPr id="13334" name="Rectangle 22"/>
          <p:cNvSpPr>
            <a:spLocks noGrp="1" noChangeArrowheads="1"/>
          </p:cNvSpPr>
          <p:nvPr>
            <p:ph type="subTitle" sz="quarter" idx="1"/>
          </p:nvPr>
        </p:nvSpPr>
        <p:spPr bwMode="white">
          <a:xfrm>
            <a:off x="1871133" y="5487988"/>
            <a:ext cx="85344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63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1721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 dirty="0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FE2D6-23A6-460A-BE16-7861FC715B8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5274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20152" y="227013"/>
            <a:ext cx="2762250" cy="60975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27052" y="227013"/>
            <a:ext cx="8089899" cy="60975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98E737-FAA4-4617-836C-1F3360BFC31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1784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051" y="227013"/>
            <a:ext cx="864235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圖表版面配置區 2"/>
          <p:cNvSpPr>
            <a:spLocks noGrp="1"/>
          </p:cNvSpPr>
          <p:nvPr>
            <p:ph type="chart" idx="1"/>
          </p:nvPr>
        </p:nvSpPr>
        <p:spPr>
          <a:xfrm>
            <a:off x="527051" y="981075"/>
            <a:ext cx="11055350" cy="5343525"/>
          </a:xfrm>
        </p:spPr>
        <p:txBody>
          <a:bodyPr/>
          <a:lstStyle/>
          <a:p>
            <a:pPr lvl="0"/>
            <a:r>
              <a:rPr lang="zh-CN" altLang="en-US" noProof="0"/>
              <a:t>单击图标添加图表</a:t>
            </a:r>
            <a:endParaRPr lang="zh-TW" altLang="en-US" noProof="0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D634E-8596-408C-A79E-BF8FBE526C3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77930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527051" y="227013"/>
            <a:ext cx="11055350" cy="60975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9A36F-8474-48E9-A71C-8CF39F68AC7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54619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5B09AF-D3F6-489E-9081-FCDA4096533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88028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028" b="1" cap="all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514"/>
            </a:lvl1pPr>
            <a:lvl2pPr marL="574682" indent="0">
              <a:buNone/>
              <a:defRPr sz="2263"/>
            </a:lvl2pPr>
            <a:lvl3pPr marL="1149364" indent="0">
              <a:buNone/>
              <a:defRPr sz="2011"/>
            </a:lvl3pPr>
            <a:lvl4pPr marL="1724047" indent="0">
              <a:buNone/>
              <a:defRPr sz="1760"/>
            </a:lvl4pPr>
            <a:lvl5pPr marL="2298729" indent="0">
              <a:buNone/>
              <a:defRPr sz="1760"/>
            </a:lvl5pPr>
            <a:lvl6pPr marL="2873411" indent="0">
              <a:buNone/>
              <a:defRPr sz="1760"/>
            </a:lvl6pPr>
            <a:lvl7pPr marL="3448093" indent="0">
              <a:buNone/>
              <a:defRPr sz="1760"/>
            </a:lvl7pPr>
            <a:lvl8pPr marL="4022776" indent="0">
              <a:buNone/>
              <a:defRPr sz="1760"/>
            </a:lvl8pPr>
            <a:lvl9pPr marL="4597458" indent="0">
              <a:buNone/>
              <a:defRPr sz="1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E841AD-9EE2-49C0-A1BA-6BBF1A48358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94158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27051" y="981075"/>
            <a:ext cx="5425016" cy="5343525"/>
          </a:xfrm>
        </p:spPr>
        <p:txBody>
          <a:bodyPr/>
          <a:lstStyle>
            <a:lvl1pPr>
              <a:defRPr sz="3519"/>
            </a:lvl1pPr>
            <a:lvl2pPr>
              <a:defRPr sz="3017"/>
            </a:lvl2pPr>
            <a:lvl3pPr>
              <a:defRPr sz="2514"/>
            </a:lvl3pPr>
            <a:lvl4pPr>
              <a:defRPr sz="2263"/>
            </a:lvl4pPr>
            <a:lvl5pPr>
              <a:defRPr sz="2263"/>
            </a:lvl5pPr>
            <a:lvl6pPr>
              <a:defRPr sz="2263"/>
            </a:lvl6pPr>
            <a:lvl7pPr>
              <a:defRPr sz="2263"/>
            </a:lvl7pPr>
            <a:lvl8pPr>
              <a:defRPr sz="2263"/>
            </a:lvl8pPr>
            <a:lvl9pPr>
              <a:defRPr sz="226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55267" y="981075"/>
            <a:ext cx="5427133" cy="5343525"/>
          </a:xfrm>
        </p:spPr>
        <p:txBody>
          <a:bodyPr/>
          <a:lstStyle>
            <a:lvl1pPr>
              <a:defRPr sz="3519"/>
            </a:lvl1pPr>
            <a:lvl2pPr>
              <a:defRPr sz="3017"/>
            </a:lvl2pPr>
            <a:lvl3pPr>
              <a:defRPr sz="2514"/>
            </a:lvl3pPr>
            <a:lvl4pPr>
              <a:defRPr sz="2263"/>
            </a:lvl4pPr>
            <a:lvl5pPr>
              <a:defRPr sz="2263"/>
            </a:lvl5pPr>
            <a:lvl6pPr>
              <a:defRPr sz="2263"/>
            </a:lvl6pPr>
            <a:lvl7pPr>
              <a:defRPr sz="2263"/>
            </a:lvl7pPr>
            <a:lvl8pPr>
              <a:defRPr sz="2263"/>
            </a:lvl8pPr>
            <a:lvl9pPr>
              <a:defRPr sz="226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E0F37-4B39-4E34-87AC-3C2C0D61B2F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4377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3017" b="1"/>
            </a:lvl1pPr>
            <a:lvl2pPr marL="574682" indent="0">
              <a:buNone/>
              <a:defRPr sz="2514" b="1"/>
            </a:lvl2pPr>
            <a:lvl3pPr marL="1149364" indent="0">
              <a:buNone/>
              <a:defRPr sz="2263" b="1"/>
            </a:lvl3pPr>
            <a:lvl4pPr marL="1724047" indent="0">
              <a:buNone/>
              <a:defRPr sz="2011" b="1"/>
            </a:lvl4pPr>
            <a:lvl5pPr marL="2298729" indent="0">
              <a:buNone/>
              <a:defRPr sz="2011" b="1"/>
            </a:lvl5pPr>
            <a:lvl6pPr marL="2873411" indent="0">
              <a:buNone/>
              <a:defRPr sz="2011" b="1"/>
            </a:lvl6pPr>
            <a:lvl7pPr marL="3448093" indent="0">
              <a:buNone/>
              <a:defRPr sz="2011" b="1"/>
            </a:lvl7pPr>
            <a:lvl8pPr marL="4022776" indent="0">
              <a:buNone/>
              <a:defRPr sz="2011" b="1"/>
            </a:lvl8pPr>
            <a:lvl9pPr marL="4597458" indent="0">
              <a:buNone/>
              <a:defRPr sz="201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3017"/>
            </a:lvl1pPr>
            <a:lvl2pPr>
              <a:defRPr sz="2514"/>
            </a:lvl2pPr>
            <a:lvl3pPr>
              <a:defRPr sz="2263"/>
            </a:lvl3pPr>
            <a:lvl4pPr>
              <a:defRPr sz="2011"/>
            </a:lvl4pPr>
            <a:lvl5pPr>
              <a:defRPr sz="2011"/>
            </a:lvl5pPr>
            <a:lvl6pPr>
              <a:defRPr sz="2011"/>
            </a:lvl6pPr>
            <a:lvl7pPr>
              <a:defRPr sz="2011"/>
            </a:lvl7pPr>
            <a:lvl8pPr>
              <a:defRPr sz="2011"/>
            </a:lvl8pPr>
            <a:lvl9pPr>
              <a:defRPr sz="201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3017" b="1"/>
            </a:lvl1pPr>
            <a:lvl2pPr marL="574682" indent="0">
              <a:buNone/>
              <a:defRPr sz="2514" b="1"/>
            </a:lvl2pPr>
            <a:lvl3pPr marL="1149364" indent="0">
              <a:buNone/>
              <a:defRPr sz="2263" b="1"/>
            </a:lvl3pPr>
            <a:lvl4pPr marL="1724047" indent="0">
              <a:buNone/>
              <a:defRPr sz="2011" b="1"/>
            </a:lvl4pPr>
            <a:lvl5pPr marL="2298729" indent="0">
              <a:buNone/>
              <a:defRPr sz="2011" b="1"/>
            </a:lvl5pPr>
            <a:lvl6pPr marL="2873411" indent="0">
              <a:buNone/>
              <a:defRPr sz="2011" b="1"/>
            </a:lvl6pPr>
            <a:lvl7pPr marL="3448093" indent="0">
              <a:buNone/>
              <a:defRPr sz="2011" b="1"/>
            </a:lvl7pPr>
            <a:lvl8pPr marL="4022776" indent="0">
              <a:buNone/>
              <a:defRPr sz="2011" b="1"/>
            </a:lvl8pPr>
            <a:lvl9pPr marL="4597458" indent="0">
              <a:buNone/>
              <a:defRPr sz="201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3017"/>
            </a:lvl1pPr>
            <a:lvl2pPr>
              <a:defRPr sz="2514"/>
            </a:lvl2pPr>
            <a:lvl3pPr>
              <a:defRPr sz="2263"/>
            </a:lvl3pPr>
            <a:lvl4pPr>
              <a:defRPr sz="2011"/>
            </a:lvl4pPr>
            <a:lvl5pPr>
              <a:defRPr sz="2011"/>
            </a:lvl5pPr>
            <a:lvl6pPr>
              <a:defRPr sz="2011"/>
            </a:lvl6pPr>
            <a:lvl7pPr>
              <a:defRPr sz="2011"/>
            </a:lvl7pPr>
            <a:lvl8pPr>
              <a:defRPr sz="2011"/>
            </a:lvl8pPr>
            <a:lvl9pPr>
              <a:defRPr sz="201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DF61F3-015D-45EE-94C0-E17E526BC77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0691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FE605A-FEB4-4F48-BE29-3B41B4E1183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09880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5E551E-2381-474F-985F-AC616A1F83F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791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514" b="1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4022"/>
            </a:lvl1pPr>
            <a:lvl2pPr>
              <a:defRPr sz="3519"/>
            </a:lvl2pPr>
            <a:lvl3pPr>
              <a:defRPr sz="3017"/>
            </a:lvl3pPr>
            <a:lvl4pPr>
              <a:defRPr sz="2514"/>
            </a:lvl4pPr>
            <a:lvl5pPr>
              <a:defRPr sz="2514"/>
            </a:lvl5pPr>
            <a:lvl6pPr>
              <a:defRPr sz="2514"/>
            </a:lvl6pPr>
            <a:lvl7pPr>
              <a:defRPr sz="2514"/>
            </a:lvl7pPr>
            <a:lvl8pPr>
              <a:defRPr sz="2514"/>
            </a:lvl8pPr>
            <a:lvl9pPr>
              <a:defRPr sz="251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0"/>
            <a:ext cx="4011084" cy="4691063"/>
          </a:xfrm>
        </p:spPr>
        <p:txBody>
          <a:bodyPr/>
          <a:lstStyle>
            <a:lvl1pPr marL="0" indent="0">
              <a:buNone/>
              <a:defRPr sz="1760"/>
            </a:lvl1pPr>
            <a:lvl2pPr marL="574682" indent="0">
              <a:buNone/>
              <a:defRPr sz="1508"/>
            </a:lvl2pPr>
            <a:lvl3pPr marL="1149364" indent="0">
              <a:buNone/>
              <a:defRPr sz="1258"/>
            </a:lvl3pPr>
            <a:lvl4pPr marL="1724047" indent="0">
              <a:buNone/>
              <a:defRPr sz="1131"/>
            </a:lvl4pPr>
            <a:lvl5pPr marL="2298729" indent="0">
              <a:buNone/>
              <a:defRPr sz="1131"/>
            </a:lvl5pPr>
            <a:lvl6pPr marL="2873411" indent="0">
              <a:buNone/>
              <a:defRPr sz="1131"/>
            </a:lvl6pPr>
            <a:lvl7pPr marL="3448093" indent="0">
              <a:buNone/>
              <a:defRPr sz="1131"/>
            </a:lvl7pPr>
            <a:lvl8pPr marL="4022776" indent="0">
              <a:buNone/>
              <a:defRPr sz="1131"/>
            </a:lvl8pPr>
            <a:lvl9pPr marL="4597458" indent="0">
              <a:buNone/>
              <a:defRPr sz="11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E9A69-8DB6-4FDB-9883-56755C0B2EB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50506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514" b="1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022"/>
            </a:lvl1pPr>
            <a:lvl2pPr marL="574682" indent="0">
              <a:buNone/>
              <a:defRPr sz="3519"/>
            </a:lvl2pPr>
            <a:lvl3pPr marL="1149364" indent="0">
              <a:buNone/>
              <a:defRPr sz="3017"/>
            </a:lvl3pPr>
            <a:lvl4pPr marL="1724047" indent="0">
              <a:buNone/>
              <a:defRPr sz="2514"/>
            </a:lvl4pPr>
            <a:lvl5pPr marL="2298729" indent="0">
              <a:buNone/>
              <a:defRPr sz="2514"/>
            </a:lvl5pPr>
            <a:lvl6pPr marL="2873411" indent="0">
              <a:buNone/>
              <a:defRPr sz="2514"/>
            </a:lvl6pPr>
            <a:lvl7pPr marL="3448093" indent="0">
              <a:buNone/>
              <a:defRPr sz="2514"/>
            </a:lvl7pPr>
            <a:lvl8pPr marL="4022776" indent="0">
              <a:buNone/>
              <a:defRPr sz="2514"/>
            </a:lvl8pPr>
            <a:lvl9pPr marL="4597458" indent="0">
              <a:buNone/>
              <a:defRPr sz="251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760"/>
            </a:lvl1pPr>
            <a:lvl2pPr marL="574682" indent="0">
              <a:buNone/>
              <a:defRPr sz="1508"/>
            </a:lvl2pPr>
            <a:lvl3pPr marL="1149364" indent="0">
              <a:buNone/>
              <a:defRPr sz="1258"/>
            </a:lvl3pPr>
            <a:lvl4pPr marL="1724047" indent="0">
              <a:buNone/>
              <a:defRPr sz="1131"/>
            </a:lvl4pPr>
            <a:lvl5pPr marL="2298729" indent="0">
              <a:buNone/>
              <a:defRPr sz="1131"/>
            </a:lvl5pPr>
            <a:lvl6pPr marL="2873411" indent="0">
              <a:buNone/>
              <a:defRPr sz="1131"/>
            </a:lvl6pPr>
            <a:lvl7pPr marL="3448093" indent="0">
              <a:buNone/>
              <a:defRPr sz="1131"/>
            </a:lvl7pPr>
            <a:lvl8pPr marL="4022776" indent="0">
              <a:buNone/>
              <a:defRPr sz="1131"/>
            </a:lvl8pPr>
            <a:lvl9pPr marL="4597458" indent="0">
              <a:buNone/>
              <a:defRPr sz="11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5B176A-B2CC-4AEA-AF85-5F02E79A9C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810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8"/>
          <p:cNvSpPr>
            <a:spLocks noChangeArrowheads="1"/>
          </p:cNvSpPr>
          <p:nvPr/>
        </p:nvSpPr>
        <p:spPr bwMode="ltGray">
          <a:xfrm>
            <a:off x="0" y="260613"/>
            <a:ext cx="10128627" cy="57593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9pPr>
          </a:lstStyle>
          <a:p>
            <a:pPr algn="ctr" eaLnBrk="1" latinLnBrk="1" hangingPunct="1">
              <a:defRPr/>
            </a:pPr>
            <a:endParaRPr lang="ko-KR" altLang="en-US" sz="2263" b="0">
              <a:solidFill>
                <a:schemeClr val="accent2"/>
              </a:solidFill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1027" name="Rectangle 39" descr="어두운 수평선"/>
          <p:cNvSpPr>
            <a:spLocks noChangeArrowheads="1"/>
          </p:cNvSpPr>
          <p:nvPr/>
        </p:nvSpPr>
        <p:spPr bwMode="invGray">
          <a:xfrm>
            <a:off x="0" y="334045"/>
            <a:ext cx="10128627" cy="417556"/>
          </a:xfrm>
          <a:prstGeom prst="rect">
            <a:avLst/>
          </a:prstGeom>
          <a:pattFill prst="dkHorz">
            <a:fgClr>
              <a:schemeClr val="accent1"/>
            </a:fgClr>
            <a:bgClr>
              <a:schemeClr val="tx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zh-TW" altLang="en-US" sz="1508"/>
          </a:p>
        </p:txBody>
      </p:sp>
      <p:graphicFrame>
        <p:nvGraphicFramePr>
          <p:cNvPr id="1028" name="Object 40"/>
          <p:cNvGraphicFramePr>
            <a:graphicFrameLocks noChangeAspect="1"/>
          </p:cNvGraphicFramePr>
          <p:nvPr/>
        </p:nvGraphicFramePr>
        <p:xfrm>
          <a:off x="3120399" y="1441289"/>
          <a:ext cx="9071601" cy="5416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5" imgW="8533333" imgH="6793651" progId="Photoshop.Image.7">
                  <p:embed/>
                </p:oleObj>
              </mc:Choice>
              <mc:Fallback>
                <p:oleObj name="Image" r:id="rId15" imgW="8533333" imgH="6793651" progId="Photoshop.Image.7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0399" y="1441289"/>
                        <a:ext cx="9071601" cy="54167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Line 41"/>
          <p:cNvSpPr>
            <a:spLocks noChangeShapeType="1"/>
          </p:cNvSpPr>
          <p:nvPr/>
        </p:nvSpPr>
        <p:spPr bwMode="ltGray">
          <a:xfrm>
            <a:off x="624442" y="6453402"/>
            <a:ext cx="11134974" cy="14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endParaRPr lang="zh-CN" altLang="en-US" sz="1720"/>
          </a:p>
        </p:txBody>
      </p:sp>
      <p:sp>
        <p:nvSpPr>
          <p:cNvPr id="1030" name="Rectangle 42"/>
          <p:cNvSpPr>
            <a:spLocks noChangeArrowheads="1"/>
          </p:cNvSpPr>
          <p:nvPr/>
        </p:nvSpPr>
        <p:spPr bwMode="ltGray">
          <a:xfrm>
            <a:off x="0" y="763120"/>
            <a:ext cx="12192000" cy="7343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SimSun" pitchFamily="2" charset="-122"/>
                <a:ea typeface="SimSun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zh-TW" altLang="en-US" sz="1508"/>
          </a:p>
        </p:txBody>
      </p:sp>
      <p:sp>
        <p:nvSpPr>
          <p:cNvPr id="1031" name="Rectangle 21"/>
          <p:cNvSpPr>
            <a:spLocks noGrp="1" noChangeArrowheads="1"/>
          </p:cNvSpPr>
          <p:nvPr>
            <p:ph type="title"/>
          </p:nvPr>
        </p:nvSpPr>
        <p:spPr bwMode="white">
          <a:xfrm>
            <a:off x="526704" y="227497"/>
            <a:ext cx="8642636" cy="60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单击此处编辑母版标题样式</a:t>
            </a:r>
          </a:p>
        </p:txBody>
      </p:sp>
      <p:sp>
        <p:nvSpPr>
          <p:cNvPr id="1032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6704" y="980537"/>
            <a:ext cx="11055335" cy="5344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单击此处编辑母版文本样式</a:t>
            </a:r>
          </a:p>
          <a:p>
            <a:pPr lvl="1"/>
            <a:r>
              <a:rPr lang="ko-KR" altLang="en-US"/>
              <a:t>第二级</a:t>
            </a:r>
          </a:p>
          <a:p>
            <a:pPr lvl="2"/>
            <a:r>
              <a:rPr lang="ko-KR" altLang="en-US"/>
              <a:t>第三级</a:t>
            </a:r>
          </a:p>
          <a:p>
            <a:pPr lvl="3"/>
            <a:r>
              <a:rPr lang="ko-KR" altLang="en-US"/>
              <a:t>第四级</a:t>
            </a:r>
          </a:p>
          <a:p>
            <a:pPr lvl="4"/>
            <a:r>
              <a:rPr lang="ko-KR" altLang="en-US"/>
              <a:t>第五级</a:t>
            </a:r>
          </a:p>
        </p:txBody>
      </p:sp>
      <p:sp>
        <p:nvSpPr>
          <p:cNvPr id="12313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69283" y="6476440"/>
            <a:ext cx="2843473" cy="3052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Tx/>
              <a:buNone/>
              <a:defRPr kumimoji="0" sz="1561" b="0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굴림" pitchFamily="34" charset="-127"/>
              </a:defRPr>
            </a:lvl1pPr>
          </a:lstStyle>
          <a:p>
            <a:pPr>
              <a:defRPr/>
            </a:pPr>
            <a:fld id="{D8667BB9-BC6F-4356-AF9F-3707E8E7700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12" name="Picture 43" descr="LingAn+LOGO+CMMI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754" y="6511958"/>
            <a:ext cx="18716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99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9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9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9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90" b="1">
          <a:solidFill>
            <a:schemeClr val="bg1"/>
          </a:solidFill>
          <a:latin typeface="Verdana" pitchFamily="34" charset="0"/>
        </a:defRPr>
      </a:lvl5pPr>
      <a:lvl6pPr marL="574682" algn="l" rtl="0" eaLnBrk="1" fontAlgn="base" hangingPunct="1">
        <a:spcBef>
          <a:spcPct val="0"/>
        </a:spcBef>
        <a:spcAft>
          <a:spcPct val="0"/>
        </a:spcAft>
        <a:defRPr sz="4022" b="1">
          <a:solidFill>
            <a:schemeClr val="bg1"/>
          </a:solidFill>
          <a:latin typeface="Verdana" pitchFamily="34" charset="0"/>
        </a:defRPr>
      </a:lvl6pPr>
      <a:lvl7pPr marL="1149364" algn="l" rtl="0" eaLnBrk="1" fontAlgn="base" hangingPunct="1">
        <a:spcBef>
          <a:spcPct val="0"/>
        </a:spcBef>
        <a:spcAft>
          <a:spcPct val="0"/>
        </a:spcAft>
        <a:defRPr sz="4022" b="1">
          <a:solidFill>
            <a:schemeClr val="bg1"/>
          </a:solidFill>
          <a:latin typeface="Verdana" pitchFamily="34" charset="0"/>
        </a:defRPr>
      </a:lvl7pPr>
      <a:lvl8pPr marL="1724047" algn="l" rtl="0" eaLnBrk="1" fontAlgn="base" hangingPunct="1">
        <a:spcBef>
          <a:spcPct val="0"/>
        </a:spcBef>
        <a:spcAft>
          <a:spcPct val="0"/>
        </a:spcAft>
        <a:defRPr sz="4022" b="1">
          <a:solidFill>
            <a:schemeClr val="bg1"/>
          </a:solidFill>
          <a:latin typeface="Verdana" pitchFamily="34" charset="0"/>
        </a:defRPr>
      </a:lvl8pPr>
      <a:lvl9pPr marL="2298729" algn="l" rtl="0" eaLnBrk="1" fontAlgn="base" hangingPunct="1">
        <a:spcBef>
          <a:spcPct val="0"/>
        </a:spcBef>
        <a:spcAft>
          <a:spcPct val="0"/>
        </a:spcAft>
        <a:defRPr sz="4022" b="1">
          <a:solidFill>
            <a:schemeClr val="bg1"/>
          </a:solidFill>
          <a:latin typeface="Verdana" pitchFamily="34" charset="0"/>
        </a:defRPr>
      </a:lvl9pPr>
    </p:titleStyle>
    <p:bodyStyle>
      <a:lvl1pPr marL="430758" indent="-43075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v"/>
        <a:defRPr sz="3420" b="1">
          <a:solidFill>
            <a:schemeClr val="accent1"/>
          </a:solidFill>
          <a:latin typeface="+mn-lt"/>
          <a:ea typeface="+mn-ea"/>
          <a:cs typeface="+mn-cs"/>
        </a:defRPr>
      </a:lvl1pPr>
      <a:lvl2pPr marL="932104" indent="-358362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n"/>
        <a:defRPr sz="2964">
          <a:solidFill>
            <a:schemeClr val="tx2"/>
          </a:solidFill>
          <a:latin typeface="+mn-lt"/>
        </a:defRPr>
      </a:lvl2pPr>
      <a:lvl3pPr marL="1435258" indent="-285966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964">
          <a:solidFill>
            <a:schemeClr val="tx2"/>
          </a:solidFill>
          <a:latin typeface="+mn-lt"/>
        </a:defRPr>
      </a:lvl3pPr>
      <a:lvl4pPr marL="2010809" indent="-285966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n"/>
        <a:defRPr sz="2508">
          <a:solidFill>
            <a:schemeClr val="tx2"/>
          </a:solidFill>
          <a:latin typeface="+mn-lt"/>
        </a:defRPr>
      </a:lvl4pPr>
      <a:lvl5pPr marL="2584550" indent="-285966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508">
          <a:solidFill>
            <a:schemeClr val="tx2"/>
          </a:solidFill>
          <a:latin typeface="+mn-lt"/>
        </a:defRPr>
      </a:lvl5pPr>
      <a:lvl6pPr marL="3160753" indent="-2873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514">
          <a:solidFill>
            <a:schemeClr val="tx2"/>
          </a:solidFill>
          <a:latin typeface="+mn-lt"/>
        </a:defRPr>
      </a:lvl6pPr>
      <a:lvl7pPr marL="3735435" indent="-2873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514">
          <a:solidFill>
            <a:schemeClr val="tx2"/>
          </a:solidFill>
          <a:latin typeface="+mn-lt"/>
        </a:defRPr>
      </a:lvl7pPr>
      <a:lvl8pPr marL="4310117" indent="-2873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514">
          <a:solidFill>
            <a:schemeClr val="tx2"/>
          </a:solidFill>
          <a:latin typeface="+mn-lt"/>
        </a:defRPr>
      </a:lvl8pPr>
      <a:lvl9pPr marL="4884799" indent="-2873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514">
          <a:solidFill>
            <a:schemeClr val="tx2"/>
          </a:solidFill>
          <a:latin typeface="+mn-lt"/>
        </a:defRPr>
      </a:lvl9pPr>
    </p:bodyStyle>
    <p:otherStyle>
      <a:defPPr>
        <a:defRPr lang="zh-TW"/>
      </a:defPPr>
      <a:lvl1pPr marL="0" algn="l" defTabSz="1149364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682" algn="l" defTabSz="1149364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364" algn="l" defTabSz="1149364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047" algn="l" defTabSz="1149364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8729" algn="l" defTabSz="1149364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411" algn="l" defTabSz="1149364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093" algn="l" defTabSz="1149364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2776" algn="l" defTabSz="1149364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7458" algn="l" defTabSz="1149364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n.vuejs.org/api/custom-renderer.html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quasar.dev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onicframework.com/docs/vue/overview" TargetMode="External"/><Relationship Id="rId5" Type="http://schemas.openxmlformats.org/officeDocument/2006/relationships/hyperlink" Target="https://tauri.studio/en/" TargetMode="External"/><Relationship Id="rId10" Type="http://schemas.openxmlformats.org/officeDocument/2006/relationships/hyperlink" Target="https://github.com/ycmjason/vuminal" TargetMode="External"/><Relationship Id="rId4" Type="http://schemas.openxmlformats.org/officeDocument/2006/relationships/hyperlink" Target="https://www.electronjs.org/" TargetMode="External"/><Relationship Id="rId9" Type="http://schemas.openxmlformats.org/officeDocument/2006/relationships/hyperlink" Target="https://troisjs.github.io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ee.com/link?target=https%3A%2F%2Fwww.npmtrends.com%2Fangular-vs-react-vs-vue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so.csdn.net/so/search?q=%E5%AD%98%E5%82%A8%E7%AE%A1%E7%90%86&amp;spm=1001.2101.3001.7020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gan.com.cn/" TargetMode="External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59331" y="2343919"/>
            <a:ext cx="7415472" cy="2441659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6600" b="1" dirty="0">
                <a:solidFill>
                  <a:schemeClr val="bg1"/>
                </a:solidFill>
                <a:latin typeface="Arial Black" panose="020B0A04020102020204" pitchFamily="34" charset="0"/>
                <a:ea typeface="SimSun" panose="02010600030101010101" pitchFamily="2" charset="-122"/>
              </a:rPr>
              <a:t>Vue3</a:t>
            </a:r>
            <a:r>
              <a:rPr lang="zh-CN" altLang="en-US" sz="6600" b="1" dirty="0">
                <a:solidFill>
                  <a:schemeClr val="bg1"/>
                </a:solidFill>
                <a:latin typeface="Arial Black" panose="020B0A04020102020204" pitchFamily="34" charset="0"/>
                <a:ea typeface="SimSun" panose="02010600030101010101" pitchFamily="2" charset="-122"/>
              </a:rPr>
              <a:t>基础</a:t>
            </a:r>
            <a:br>
              <a:rPr lang="zh-CN" altLang="en-US" sz="6033" dirty="0">
                <a:solidFill>
                  <a:schemeClr val="tx1"/>
                </a:solidFill>
                <a:ea typeface="굴림" pitchFamily="34" charset="-127"/>
              </a:rPr>
            </a:br>
            <a:r>
              <a:rPr lang="en-US" altLang="zh-CN" sz="6033" dirty="0">
                <a:ea typeface="굴림" pitchFamily="34" charset="-127"/>
              </a:rPr>
              <a:t> </a:t>
            </a:r>
            <a:endParaRPr lang="en-US" altLang="zh-CN" sz="2514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072423" y="5733256"/>
            <a:ext cx="8047154" cy="669691"/>
          </a:xfrm>
        </p:spPr>
        <p:txBody>
          <a:bodyPr/>
          <a:lstStyle/>
          <a:p>
            <a:pPr algn="l" eaLnBrk="1" hangingPunct="1">
              <a:lnSpc>
                <a:spcPct val="9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zh-CN" altLang="en-US" sz="1634" b="0" dirty="0">
                <a:latin typeface="Times New Roman" panose="02020603050405020304" pitchFamily="18" charset="0"/>
                <a:ea typeface="仿宋_GB2312" pitchFamily="49" charset="-122"/>
              </a:rPr>
              <a:t>地址：中国西安市火炬路四号楼三层</a:t>
            </a:r>
            <a:r>
              <a:rPr lang="en-US" altLang="zh-CN" sz="1634" b="0" dirty="0">
                <a:latin typeface="Times New Roman" panose="02020603050405020304" pitchFamily="18" charset="0"/>
                <a:ea typeface="仿宋_GB2312" pitchFamily="49" charset="-122"/>
              </a:rPr>
              <a:t>B</a:t>
            </a:r>
            <a:r>
              <a:rPr lang="zh-CN" altLang="en-US" sz="1634" b="0" dirty="0">
                <a:latin typeface="Times New Roman" panose="02020603050405020304" pitchFamily="18" charset="0"/>
                <a:ea typeface="仿宋_GB2312" pitchFamily="49" charset="-122"/>
              </a:rPr>
              <a:t>座</a:t>
            </a:r>
            <a:r>
              <a:rPr lang="en-US" altLang="zh-TW" sz="1634" b="0" dirty="0">
                <a:latin typeface="Times New Roman" panose="02020603050405020304" pitchFamily="18" charset="0"/>
                <a:ea typeface="仿宋_GB2312" pitchFamily="49" charset="-122"/>
              </a:rPr>
              <a:t>(710043)</a:t>
            </a:r>
            <a:endParaRPr lang="en-US" altLang="zh-TW" sz="1634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algn="l" eaLnBrk="1" hangingPunct="1">
              <a:lnSpc>
                <a:spcPct val="80000"/>
              </a:lnSpc>
              <a:defRPr/>
            </a:pPr>
            <a:r>
              <a:rPr lang="zh-CN" altLang="en-US" sz="1634" b="0" dirty="0">
                <a:latin typeface="Times New Roman" panose="02020603050405020304" pitchFamily="18" charset="0"/>
                <a:ea typeface="仿宋_GB2312" pitchFamily="49" charset="-122"/>
              </a:rPr>
              <a:t>电话</a:t>
            </a:r>
            <a:r>
              <a:rPr lang="ja-JP" altLang="en-US" sz="1634" b="0" dirty="0">
                <a:latin typeface="Times New Roman" panose="02020603050405020304" pitchFamily="18" charset="0"/>
                <a:ea typeface="仿宋_GB2312" pitchFamily="49" charset="-122"/>
              </a:rPr>
              <a:t>： (</a:t>
            </a:r>
            <a:r>
              <a:rPr lang="en-US" altLang="zh-TW" sz="1634" b="0" dirty="0">
                <a:latin typeface="Times New Roman" panose="02020603050405020304" pitchFamily="18" charset="0"/>
                <a:ea typeface="仿宋_GB2312" pitchFamily="49" charset="-122"/>
              </a:rPr>
              <a:t>86-29</a:t>
            </a:r>
            <a:r>
              <a:rPr lang="en-US" altLang="ja-JP" sz="1634" b="0" dirty="0"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lang="en-US" altLang="zh-TW" sz="1634" b="0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ja-JP" altLang="en-US" sz="1634" b="0" dirty="0">
                <a:latin typeface="Times New Roman" panose="02020603050405020304" pitchFamily="18" charset="0"/>
                <a:ea typeface="仿宋_GB2312" pitchFamily="49" charset="-122"/>
              </a:rPr>
              <a:t>82212899</a:t>
            </a:r>
            <a:r>
              <a:rPr lang="en-US" altLang="zh-TW" sz="1634" b="0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</a:p>
          <a:p>
            <a:pPr algn="l" eaLnBrk="1" hangingPunct="1">
              <a:lnSpc>
                <a:spcPct val="80000"/>
              </a:lnSpc>
              <a:defRPr/>
            </a:pPr>
            <a:r>
              <a:rPr lang="zh-CN" altLang="en-US" sz="1634" b="0" dirty="0">
                <a:latin typeface="Times New Roman" panose="02020603050405020304" pitchFamily="18" charset="0"/>
                <a:ea typeface="仿宋_GB2312" pitchFamily="49" charset="-122"/>
              </a:rPr>
              <a:t>传真</a:t>
            </a:r>
            <a:r>
              <a:rPr lang="zh-TW" altLang="en-US" sz="1634" b="0" dirty="0">
                <a:latin typeface="Times New Roman" panose="02020603050405020304" pitchFamily="18" charset="0"/>
                <a:ea typeface="仿宋_GB2312" pitchFamily="49" charset="-122"/>
              </a:rPr>
              <a:t>： </a:t>
            </a:r>
            <a:r>
              <a:rPr lang="en-US" altLang="zh-TW" sz="1634" b="0" dirty="0">
                <a:latin typeface="Times New Roman" panose="02020603050405020304" pitchFamily="18" charset="0"/>
                <a:ea typeface="仿宋_GB2312" pitchFamily="49" charset="-122"/>
              </a:rPr>
              <a:t>(86-29) 82218547</a:t>
            </a:r>
            <a:endParaRPr lang="ko-KR" altLang="en-US" sz="1634" dirty="0">
              <a:latin typeface="Times New Roman" panose="02020603050405020304" pitchFamily="18" charset="0"/>
              <a:ea typeface="굴림" pitchFamily="34" charset="-127"/>
            </a:endParaRPr>
          </a:p>
        </p:txBody>
      </p:sp>
      <p:pic>
        <p:nvPicPr>
          <p:cNvPr id="5" name="Picture 7" descr="LingAn+LOGO+CMMI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92150"/>
            <a:ext cx="324167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4B58138-110D-6EEF-1929-75A9D338D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820308"/>
            <a:ext cx="11377264" cy="71558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>
              <a:lnSpc>
                <a:spcPct val="150000"/>
              </a:lnSpc>
              <a:buNone/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实例生命周期</a:t>
            </a:r>
            <a:endParaRPr lang="e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8322BDD4-CB1B-E3ED-9650-793BAFE07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1" y="1659532"/>
            <a:ext cx="3600399" cy="415498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 marL="109728">
              <a:spcBef>
                <a:spcPts val="0"/>
              </a:spcBef>
              <a:buNone/>
              <a:defRPr/>
            </a:pPr>
            <a:r>
              <a:rPr lang="en-US" altLang="zh-CN" sz="2400" dirty="0">
                <a:latin typeface="仿宋" pitchFamily="49" charset="-122"/>
                <a:ea typeface="仿宋" pitchFamily="49" charset="-122"/>
              </a:rPr>
              <a:t>Vue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实例有一个完整的生命周期，也就是从开始创建、初始化数据、编译模板、挂载</a:t>
            </a:r>
            <a:r>
              <a:rPr lang="en-US" altLang="zh-CN" sz="2400" dirty="0">
                <a:latin typeface="仿宋" pitchFamily="49" charset="-122"/>
                <a:ea typeface="仿宋" pitchFamily="49" charset="-122"/>
              </a:rPr>
              <a:t>Dom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、渲染→更新→渲染、卸载等一系列过程是</a:t>
            </a:r>
            <a:r>
              <a:rPr lang="en-US" altLang="zh-CN" sz="2400" dirty="0">
                <a:latin typeface="仿宋" pitchFamily="49" charset="-122"/>
                <a:ea typeface="仿宋" pitchFamily="49" charset="-122"/>
              </a:rPr>
              <a:t>Vue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的生命周期。</a:t>
            </a:r>
            <a:endParaRPr lang="en-US" altLang="zh-CN" sz="2400" dirty="0">
              <a:latin typeface="仿宋" pitchFamily="49" charset="-122"/>
              <a:ea typeface="仿宋" pitchFamily="49" charset="-122"/>
            </a:endParaRPr>
          </a:p>
          <a:p>
            <a:pPr marL="109728">
              <a:spcBef>
                <a:spcPts val="0"/>
              </a:spcBef>
              <a:buNone/>
              <a:defRPr/>
            </a:pP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通俗的说就是</a:t>
            </a:r>
            <a:r>
              <a:rPr lang="en-US" altLang="zh-CN" sz="2400" dirty="0">
                <a:latin typeface="仿宋" pitchFamily="49" charset="-122"/>
                <a:ea typeface="仿宋" pitchFamily="49" charset="-122"/>
              </a:rPr>
              <a:t>Vue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实例从创建到销毁的过程，就是生命周期。</a:t>
            </a:r>
          </a:p>
          <a:p>
            <a:pPr marL="452628" indent="-342900"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endParaRPr lang="zh-CN" altLang="en-US" sz="2400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D7F07F-D286-77EE-79A0-96C1191B6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68" y="1567706"/>
            <a:ext cx="7752184" cy="406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91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4B58138-110D-6EEF-1929-75A9D338D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820308"/>
            <a:ext cx="11377264" cy="71558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>
              <a:lnSpc>
                <a:spcPct val="150000"/>
              </a:lnSpc>
              <a:buNone/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创建应用</a:t>
            </a:r>
            <a:endParaRPr lang="e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09EE24-259D-5D44-F3CE-F76419E8B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82" y="1535889"/>
            <a:ext cx="9654742" cy="49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6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4B58138-110D-6EEF-1929-75A9D338D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820308"/>
            <a:ext cx="11377264" cy="71558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>
              <a:lnSpc>
                <a:spcPct val="150000"/>
              </a:lnSpc>
              <a:buNone/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实例化</a:t>
            </a:r>
            <a:endParaRPr lang="e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8E2511-A4E0-09A2-7F22-8473AAFBE549}"/>
              </a:ext>
            </a:extLst>
          </p:cNvPr>
          <p:cNvSpPr txBox="1"/>
          <p:nvPr/>
        </p:nvSpPr>
        <p:spPr>
          <a:xfrm>
            <a:off x="450659" y="1440473"/>
            <a:ext cx="6097772" cy="34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728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b="1" dirty="0">
                <a:latin typeface="仿宋" pitchFamily="49" charset="-122"/>
                <a:ea typeface="仿宋" pitchFamily="49" charset="-122"/>
              </a:rPr>
              <a:t>每个 </a:t>
            </a:r>
            <a:r>
              <a:rPr lang="en-US" altLang="zh-CN" b="1" dirty="0">
                <a:latin typeface="仿宋" pitchFamily="49" charset="-122"/>
                <a:ea typeface="仿宋" pitchFamily="49" charset="-122"/>
              </a:rPr>
              <a:t>Vue </a:t>
            </a:r>
            <a:r>
              <a:rPr lang="zh-CN" altLang="en-US" b="1" dirty="0">
                <a:latin typeface="仿宋" pitchFamily="49" charset="-122"/>
                <a:ea typeface="仿宋" pitchFamily="49" charset="-122"/>
              </a:rPr>
              <a:t>应用都需要通过实例化 </a:t>
            </a:r>
            <a:r>
              <a:rPr lang="en-US" altLang="zh-CN" b="1" dirty="0">
                <a:latin typeface="仿宋" pitchFamily="49" charset="-122"/>
                <a:ea typeface="仿宋" pitchFamily="49" charset="-122"/>
              </a:rPr>
              <a:t>Vue </a:t>
            </a:r>
            <a:r>
              <a:rPr lang="zh-CN" altLang="en-US" b="1" dirty="0">
                <a:latin typeface="仿宋" pitchFamily="49" charset="-122"/>
                <a:ea typeface="仿宋" pitchFamily="49" charset="-122"/>
              </a:rPr>
              <a:t>来实现。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2F8CF36-425E-23B4-A15A-61E5EF20A572}"/>
              </a:ext>
            </a:extLst>
          </p:cNvPr>
          <p:cNvSpPr/>
          <p:nvPr/>
        </p:nvSpPr>
        <p:spPr>
          <a:xfrm>
            <a:off x="450659" y="1813800"/>
            <a:ext cx="2909037" cy="4400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2628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仿宋" pitchFamily="49" charset="-122"/>
                <a:ea typeface="仿宋" pitchFamily="49" charset="-122"/>
              </a:rPr>
              <a:t>mount</a:t>
            </a:r>
            <a:r>
              <a:rPr lang="zh-CN" altLang="en-US" b="1" dirty="0">
                <a:latin typeface="仿宋" pitchFamily="49" charset="-122"/>
                <a:ea typeface="仿宋" pitchFamily="49" charset="-122"/>
              </a:rPr>
              <a:t>方法中有一个</a:t>
            </a:r>
            <a:r>
              <a:rPr lang="en-US" altLang="zh-CN" b="1" dirty="0" err="1">
                <a:latin typeface="仿宋" pitchFamily="49" charset="-122"/>
                <a:ea typeface="仿宋" pitchFamily="49" charset="-122"/>
              </a:rPr>
              <a:t>el</a:t>
            </a:r>
            <a:r>
              <a:rPr lang="zh-CN" altLang="en-US" b="1" dirty="0">
                <a:latin typeface="仿宋" pitchFamily="49" charset="-122"/>
                <a:ea typeface="仿宋" pitchFamily="49" charset="-122"/>
              </a:rPr>
              <a:t>参数，它是</a:t>
            </a:r>
            <a:r>
              <a:rPr lang="en-US" altLang="zh-CN" b="1" dirty="0">
                <a:latin typeface="仿宋" pitchFamily="49" charset="-122"/>
                <a:ea typeface="仿宋" pitchFamily="49" charset="-122"/>
              </a:rPr>
              <a:t>DOM</a:t>
            </a:r>
            <a:r>
              <a:rPr lang="zh-CN" altLang="en-US" b="1" dirty="0">
                <a:latin typeface="仿宋" pitchFamily="49" charset="-122"/>
                <a:ea typeface="仿宋" pitchFamily="49" charset="-122"/>
              </a:rPr>
              <a:t>元素中的 </a:t>
            </a:r>
            <a:r>
              <a:rPr lang="en-US" altLang="zh-CN" b="1" dirty="0">
                <a:latin typeface="仿宋" pitchFamily="49" charset="-122"/>
                <a:ea typeface="仿宋" pitchFamily="49" charset="-122"/>
              </a:rPr>
              <a:t>id</a:t>
            </a:r>
            <a:r>
              <a:rPr lang="zh-CN" altLang="en-US" b="1" dirty="0">
                <a:latin typeface="仿宋" pitchFamily="49" charset="-122"/>
                <a:ea typeface="仿宋" pitchFamily="49" charset="-122"/>
              </a:rPr>
              <a:t>，所有的改动都限制在指定的</a:t>
            </a:r>
            <a:r>
              <a:rPr lang="en-US" altLang="zh-CN" b="1" dirty="0">
                <a:latin typeface="仿宋" pitchFamily="49" charset="-122"/>
                <a:ea typeface="仿宋" pitchFamily="49" charset="-122"/>
              </a:rPr>
              <a:t> div</a:t>
            </a:r>
            <a:r>
              <a:rPr lang="zh-CN" altLang="en-US" b="1" dirty="0">
                <a:latin typeface="仿宋" pitchFamily="49" charset="-122"/>
                <a:ea typeface="仿宋" pitchFamily="49" charset="-122"/>
              </a:rPr>
              <a:t>中，外部不受影响。</a:t>
            </a:r>
            <a:endParaRPr lang="en-US" altLang="zh-CN" b="1" dirty="0">
              <a:latin typeface="仿宋" pitchFamily="49" charset="-122"/>
              <a:ea typeface="仿宋" pitchFamily="49" charset="-122"/>
            </a:endParaRPr>
          </a:p>
          <a:p>
            <a:pPr marL="452628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仿宋" pitchFamily="49" charset="-122"/>
                <a:ea typeface="仿宋" pitchFamily="49" charset="-122"/>
              </a:rPr>
              <a:t>data()</a:t>
            </a:r>
            <a:r>
              <a:rPr lang="zh-CN" altLang="en-US" b="1" dirty="0">
                <a:latin typeface="仿宋" pitchFamily="49" charset="-122"/>
                <a:ea typeface="仿宋" pitchFamily="49" charset="-122"/>
              </a:rPr>
              <a:t>用于</a:t>
            </a:r>
            <a:r>
              <a:rPr lang="zh-CN" altLang="en-US" dirty="0">
                <a:latin typeface="仿宋" pitchFamily="49" charset="-122"/>
                <a:ea typeface="仿宋" pitchFamily="49" charset="-122"/>
              </a:rPr>
              <a:t>存放数据</a:t>
            </a:r>
            <a:r>
              <a:rPr lang="zh-CN" altLang="en-US" b="1" dirty="0">
                <a:latin typeface="仿宋" pitchFamily="49" charset="-122"/>
                <a:ea typeface="仿宋" pitchFamily="49" charset="-122"/>
              </a:rPr>
              <a:t>，实例中有</a:t>
            </a:r>
            <a:r>
              <a:rPr lang="en-US" altLang="zh-CN" b="1" dirty="0">
                <a:latin typeface="仿宋" pitchFamily="49" charset="-122"/>
                <a:ea typeface="仿宋" pitchFamily="49" charset="-122"/>
              </a:rPr>
              <a:t>1</a:t>
            </a:r>
            <a:r>
              <a:rPr lang="zh-CN" altLang="en-US" b="1" dirty="0">
                <a:latin typeface="仿宋" pitchFamily="49" charset="-122"/>
                <a:ea typeface="仿宋" pitchFamily="49" charset="-122"/>
              </a:rPr>
              <a:t>个属性：</a:t>
            </a:r>
            <a:r>
              <a:rPr lang="en-US" altLang="zh-CN" b="1" dirty="0">
                <a:latin typeface="仿宋" pitchFamily="49" charset="-122"/>
                <a:ea typeface="仿宋" pitchFamily="49" charset="-122"/>
              </a:rPr>
              <a:t>message</a:t>
            </a:r>
            <a:r>
              <a:rPr lang="zh-CN" altLang="en-US" b="1" dirty="0">
                <a:latin typeface="仿宋" pitchFamily="49" charset="-122"/>
                <a:ea typeface="仿宋" pitchFamily="49" charset="-122"/>
              </a:rPr>
              <a:t>，必须用</a:t>
            </a:r>
            <a:r>
              <a:rPr lang="en-US" altLang="zh-CN" b="1" dirty="0">
                <a:latin typeface="仿宋" pitchFamily="49" charset="-122"/>
                <a:ea typeface="仿宋" pitchFamily="49" charset="-122"/>
              </a:rPr>
              <a:t>return</a:t>
            </a:r>
            <a:r>
              <a:rPr lang="zh-CN" altLang="en-US" b="1" dirty="0">
                <a:latin typeface="仿宋" pitchFamily="49" charset="-122"/>
                <a:ea typeface="仿宋" pitchFamily="49" charset="-122"/>
              </a:rPr>
              <a:t>返回。</a:t>
            </a:r>
            <a:endParaRPr lang="en-US" altLang="zh-CN" b="1" dirty="0">
              <a:latin typeface="仿宋" pitchFamily="49" charset="-122"/>
              <a:ea typeface="仿宋" pitchFamily="49" charset="-122"/>
            </a:endParaRPr>
          </a:p>
          <a:p>
            <a:pPr marL="452628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仿宋" pitchFamily="49" charset="-122"/>
                <a:ea typeface="仿宋" pitchFamily="49" charset="-122"/>
              </a:rPr>
              <a:t>methods</a:t>
            </a:r>
            <a:r>
              <a:rPr lang="zh-CN" altLang="en-US" b="1" dirty="0">
                <a:latin typeface="仿宋" pitchFamily="49" charset="-122"/>
                <a:ea typeface="仿宋" pitchFamily="49" charset="-122"/>
              </a:rPr>
              <a:t>用于定义的函数。</a:t>
            </a:r>
            <a:endParaRPr lang="en-US" altLang="zh-CN" b="1" dirty="0">
              <a:latin typeface="仿宋" pitchFamily="49" charset="-122"/>
              <a:ea typeface="仿宋" pitchFamily="49" charset="-122"/>
            </a:endParaRPr>
          </a:p>
          <a:p>
            <a:pPr marL="452628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仿宋" pitchFamily="49" charset="-122"/>
                <a:ea typeface="仿宋" pitchFamily="49" charset="-122"/>
              </a:rPr>
              <a:t>当一个</a:t>
            </a:r>
            <a:r>
              <a:rPr lang="en-US" altLang="zh-CN" b="1" dirty="0">
                <a:latin typeface="仿宋" pitchFamily="49" charset="-122"/>
                <a:ea typeface="仿宋" pitchFamily="49" charset="-122"/>
              </a:rPr>
              <a:t>Vue</a:t>
            </a:r>
            <a:r>
              <a:rPr lang="zh-CN" altLang="en-US" b="1" dirty="0">
                <a:latin typeface="仿宋" pitchFamily="49" charset="-122"/>
                <a:ea typeface="仿宋" pitchFamily="49" charset="-122"/>
              </a:rPr>
              <a:t>实例被创建时，它向 </a:t>
            </a:r>
            <a:r>
              <a:rPr lang="en-US" altLang="zh-CN" b="1" dirty="0">
                <a:latin typeface="仿宋" pitchFamily="49" charset="-122"/>
                <a:ea typeface="仿宋" pitchFamily="49" charset="-122"/>
              </a:rPr>
              <a:t>Vue</a:t>
            </a:r>
            <a:r>
              <a:rPr lang="zh-CN" altLang="en-US" b="1" dirty="0">
                <a:latin typeface="仿宋" pitchFamily="49" charset="-122"/>
                <a:ea typeface="仿宋" pitchFamily="49" charset="-122"/>
              </a:rPr>
              <a:t>的响应式系统中加入了其 </a:t>
            </a:r>
            <a:r>
              <a:rPr lang="en-US" altLang="zh-CN" b="1" dirty="0">
                <a:latin typeface="仿宋" pitchFamily="49" charset="-122"/>
                <a:ea typeface="仿宋" pitchFamily="49" charset="-122"/>
              </a:rPr>
              <a:t>data</a:t>
            </a:r>
            <a:r>
              <a:rPr lang="zh-CN" altLang="en-US" b="1" dirty="0">
                <a:latin typeface="仿宋" pitchFamily="49" charset="-122"/>
                <a:ea typeface="仿宋" pitchFamily="49" charset="-122"/>
              </a:rPr>
              <a:t>对象中能找到的所有的属性。当这些属性的值发生改变时，</a:t>
            </a:r>
            <a:r>
              <a:rPr lang="en-US" altLang="zh-CN" b="1" dirty="0">
                <a:latin typeface="仿宋" pitchFamily="49" charset="-122"/>
                <a:ea typeface="仿宋" pitchFamily="49" charset="-122"/>
              </a:rPr>
              <a:t>html</a:t>
            </a:r>
            <a:r>
              <a:rPr lang="zh-CN" altLang="en-US" b="1" dirty="0">
                <a:latin typeface="仿宋" pitchFamily="49" charset="-122"/>
                <a:ea typeface="仿宋" pitchFamily="49" charset="-122"/>
              </a:rPr>
              <a:t>视图将也会产生相应的变化。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59FA6B-399D-CB90-513A-FABF612A1ED3}"/>
              </a:ext>
            </a:extLst>
          </p:cNvPr>
          <p:cNvSpPr txBox="1"/>
          <p:nvPr/>
        </p:nvSpPr>
        <p:spPr>
          <a:xfrm>
            <a:off x="5159896" y="198884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59FB49-0752-06BE-9090-25361B3EA87A}"/>
              </a:ext>
            </a:extLst>
          </p:cNvPr>
          <p:cNvSpPr txBox="1"/>
          <p:nvPr/>
        </p:nvSpPr>
        <p:spPr>
          <a:xfrm>
            <a:off x="4511824" y="181380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CCA2D3-6F5A-7F2E-1BA1-8DCF3A5CEEB8}"/>
              </a:ext>
            </a:extLst>
          </p:cNvPr>
          <p:cNvSpPr txBox="1"/>
          <p:nvPr/>
        </p:nvSpPr>
        <p:spPr>
          <a:xfrm>
            <a:off x="4095978" y="980728"/>
            <a:ext cx="6608534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 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测试实例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"https://cdn.staticfile.org/</a:t>
            </a:r>
            <a:r>
              <a:rPr lang="en-US" altLang="zh-CN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vue</a:t>
            </a:r>
            <a:r>
              <a:rPr lang="en-US" altLang="zh-C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/3.2.36/vue.global.min.js"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&lt;p&gt;{{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message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}}&lt;/p&gt;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reverseMessage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反转字符串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const app =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data()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return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message: 'Vue Test!'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},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methods: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reverseMessage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this.message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this.message.split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('').reverse().join('');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(app).mount('#app-demo');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426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4B58138-110D-6EEF-1929-75A9D338D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820308"/>
            <a:ext cx="11377264" cy="71558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>
              <a:lnSpc>
                <a:spcPct val="150000"/>
              </a:lnSpc>
              <a:buNone/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Vue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的方式</a:t>
            </a:r>
            <a:endParaRPr lang="e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2F8CF36-425E-23B4-A15A-61E5EF20A572}"/>
              </a:ext>
            </a:extLst>
          </p:cNvPr>
          <p:cNvSpPr/>
          <p:nvPr/>
        </p:nvSpPr>
        <p:spPr>
          <a:xfrm>
            <a:off x="476058" y="1535889"/>
            <a:ext cx="11261965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2628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l"/>
            </a:pPr>
            <a:r>
              <a:rPr lang="zh-CN" altLang="en-US" sz="1800" b="1" dirty="0">
                <a:latin typeface="仿宋" pitchFamily="49" charset="-122"/>
                <a:ea typeface="仿宋" pitchFamily="49" charset="-122"/>
              </a:rPr>
              <a:t>独立脚本：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Vue 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可以以一个单独 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JS 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文件的形式使用，无需构建步骤，这是最简单的使用 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Vue 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的方式。在这些场景中你可以将 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Vue 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看作一个更加声明式的 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jQuery 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替代品。</a:t>
            </a:r>
            <a:endParaRPr lang="en-US" altLang="zh-CN" sz="1800" dirty="0">
              <a:latin typeface="仿宋" pitchFamily="49" charset="-122"/>
              <a:ea typeface="仿宋" pitchFamily="49" charset="-122"/>
            </a:endParaRPr>
          </a:p>
          <a:p>
            <a:pPr marL="452628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作为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Web Component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嵌入：可以用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Vue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来构建标准的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Web Component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，这些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Web Component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可以嵌入到任何 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HTML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页面中，无论它们是如何被渲染的。</a:t>
            </a:r>
          </a:p>
          <a:p>
            <a:pPr marL="452628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单页面应用 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(SPA)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：一些应用在前端需要具有丰富的交互性、较深的会话和复杂的状态逻辑。构建这类应用的最佳方法是使用这样一种架构：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Vue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不仅控制整个页面，还负责处理抓取新数据，并在无需重新加载的前提下处理页面切换。这种类型的应用通常称为单页应用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(Single-Page application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，缩写为 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SPA)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。</a:t>
            </a:r>
            <a:endParaRPr lang="en-US" altLang="zh-CN" sz="1800" dirty="0">
              <a:latin typeface="仿宋" pitchFamily="49" charset="-122"/>
              <a:ea typeface="仿宋" pitchFamily="49" charset="-122"/>
            </a:endParaRPr>
          </a:p>
          <a:p>
            <a:pPr marL="452628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l"/>
            </a:pPr>
            <a:r>
              <a:rPr lang="en-US" altLang="zh-CN" sz="1800" b="1" dirty="0">
                <a:latin typeface="仿宋" pitchFamily="49" charset="-122"/>
                <a:ea typeface="仿宋" pitchFamily="49" charset="-122"/>
              </a:rPr>
              <a:t>Web</a:t>
            </a:r>
            <a:r>
              <a:rPr lang="zh-CN" altLang="en-US" sz="1800" b="1" dirty="0">
                <a:latin typeface="仿宋" pitchFamily="49" charset="-122"/>
                <a:ea typeface="仿宋" pitchFamily="49" charset="-122"/>
              </a:rPr>
              <a:t>之外：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尽管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Vue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主要是为构建 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Web 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应用而设计的，但它绝不仅仅局限于浏览器。还可以：</a:t>
            </a:r>
            <a:endParaRPr lang="en-US" altLang="zh-CN" sz="1800" dirty="0">
              <a:latin typeface="仿宋" pitchFamily="49" charset="-122"/>
              <a:ea typeface="仿宋" pitchFamily="49" charset="-122"/>
            </a:endParaRPr>
          </a:p>
          <a:p>
            <a:pPr marL="863600" lvl="1" indent="-342900">
              <a:buFont typeface="+mj-ea"/>
              <a:buAutoNum type="circleNumDbPlain"/>
            </a:pP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配合 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Electron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 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或 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Tauri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 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构建桌面应用</a:t>
            </a:r>
          </a:p>
          <a:p>
            <a:pPr marL="863600" lvl="1" indent="-342900">
              <a:buFont typeface="+mj-ea"/>
              <a:buAutoNum type="circleNumDbPlain"/>
            </a:pP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配合 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Ionic Vue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 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构建移动端应用</a:t>
            </a:r>
          </a:p>
          <a:p>
            <a:pPr marL="863600" lvl="1" indent="-342900">
              <a:buFont typeface="+mj-ea"/>
              <a:buAutoNum type="circleNumDbPlain"/>
            </a:pP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使用 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Quasar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 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用同一套代码同时开发桌面端和移动端应用</a:t>
            </a:r>
          </a:p>
          <a:p>
            <a:pPr marL="863600" lvl="1" indent="-342900">
              <a:buFont typeface="+mj-ea"/>
              <a:buAutoNum type="circleNumDbPlain"/>
            </a:pP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使用 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Vue 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的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自定义渲染 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 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来构建不同目标的渲染器，比如 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WebGL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 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甚至是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终端命令行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59FA6B-399D-CB90-513A-FABF612A1ED3}"/>
              </a:ext>
            </a:extLst>
          </p:cNvPr>
          <p:cNvSpPr txBox="1"/>
          <p:nvPr/>
        </p:nvSpPr>
        <p:spPr>
          <a:xfrm>
            <a:off x="5159896" y="198884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59FB49-0752-06BE-9090-25361B3EA87A}"/>
              </a:ext>
            </a:extLst>
          </p:cNvPr>
          <p:cNvSpPr txBox="1"/>
          <p:nvPr/>
        </p:nvSpPr>
        <p:spPr>
          <a:xfrm>
            <a:off x="4511824" y="181380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4378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模板语法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59FA6B-399D-CB90-513A-FABF612A1ED3}"/>
              </a:ext>
            </a:extLst>
          </p:cNvPr>
          <p:cNvSpPr txBox="1"/>
          <p:nvPr/>
        </p:nvSpPr>
        <p:spPr>
          <a:xfrm>
            <a:off x="5159896" y="198884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59FB49-0752-06BE-9090-25361B3EA87A}"/>
              </a:ext>
            </a:extLst>
          </p:cNvPr>
          <p:cNvSpPr txBox="1"/>
          <p:nvPr/>
        </p:nvSpPr>
        <p:spPr>
          <a:xfrm>
            <a:off x="4511824" y="181380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F4EF866-505C-F353-EAD0-14A03905149C}"/>
              </a:ext>
            </a:extLst>
          </p:cNvPr>
          <p:cNvSpPr/>
          <p:nvPr/>
        </p:nvSpPr>
        <p:spPr>
          <a:xfrm>
            <a:off x="685800" y="980728"/>
            <a:ext cx="7858472" cy="3432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2628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仿宋" pitchFamily="49" charset="-122"/>
                <a:ea typeface="仿宋" pitchFamily="49" charset="-122"/>
              </a:rPr>
              <a:t>Vue.js</a:t>
            </a:r>
            <a:r>
              <a:rPr lang="zh-CN" altLang="en-US" sz="2400" b="1" dirty="0">
                <a:latin typeface="仿宋" pitchFamily="49" charset="-122"/>
                <a:ea typeface="仿宋" pitchFamily="49" charset="-122"/>
              </a:rPr>
              <a:t>使用了基于</a:t>
            </a:r>
            <a:r>
              <a:rPr lang="en-US" altLang="zh-CN" sz="2400" b="1" dirty="0">
                <a:latin typeface="仿宋" pitchFamily="49" charset="-122"/>
                <a:ea typeface="仿宋" pitchFamily="49" charset="-122"/>
              </a:rPr>
              <a:t>HTML</a:t>
            </a:r>
            <a:r>
              <a:rPr lang="zh-CN" altLang="en-US" sz="2400" b="1" dirty="0">
                <a:latin typeface="仿宋" pitchFamily="49" charset="-122"/>
                <a:ea typeface="仿宋" pitchFamily="49" charset="-122"/>
              </a:rPr>
              <a:t>的模板语法，允许声明式地将</a:t>
            </a:r>
            <a:r>
              <a:rPr lang="en-US" altLang="zh-CN" sz="2400" b="1" dirty="0">
                <a:latin typeface="仿宋" pitchFamily="49" charset="-122"/>
                <a:ea typeface="仿宋" pitchFamily="49" charset="-122"/>
              </a:rPr>
              <a:t>DOM</a:t>
            </a:r>
            <a:r>
              <a:rPr lang="zh-CN" altLang="en-US" sz="2400" b="1" dirty="0">
                <a:latin typeface="仿宋" pitchFamily="49" charset="-122"/>
                <a:ea typeface="仿宋" pitchFamily="49" charset="-122"/>
              </a:rPr>
              <a:t>绑定至底层</a:t>
            </a:r>
            <a:r>
              <a:rPr lang="en-US" altLang="zh-CN" sz="2400" b="1" dirty="0" err="1">
                <a:latin typeface="仿宋" pitchFamily="49" charset="-122"/>
                <a:ea typeface="仿宋" pitchFamily="49" charset="-122"/>
              </a:rPr>
              <a:t>Vue</a:t>
            </a:r>
            <a:r>
              <a:rPr lang="zh-CN" altLang="en-US" sz="2400" b="1" dirty="0">
                <a:latin typeface="仿宋" pitchFamily="49" charset="-122"/>
                <a:ea typeface="仿宋" pitchFamily="49" charset="-122"/>
              </a:rPr>
              <a:t>实例的数据。</a:t>
            </a:r>
            <a:endParaRPr lang="en-US" altLang="zh-CN" sz="2400" b="1" dirty="0">
              <a:latin typeface="仿宋" pitchFamily="49" charset="-122"/>
              <a:ea typeface="仿宋" pitchFamily="49" charset="-122"/>
            </a:endParaRPr>
          </a:p>
          <a:p>
            <a:pPr marL="452628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仿宋" pitchFamily="49" charset="-122"/>
                <a:ea typeface="仿宋" pitchFamily="49" charset="-122"/>
              </a:rPr>
              <a:t>Vue.js</a:t>
            </a:r>
            <a:r>
              <a:rPr lang="zh-CN" altLang="en-US" sz="2400" b="1" dirty="0">
                <a:latin typeface="仿宋" pitchFamily="49" charset="-122"/>
                <a:ea typeface="仿宋" pitchFamily="49" charset="-122"/>
              </a:rPr>
              <a:t>的核心是一个允许采用简洁的模板语法来声明式的将数据渲染进</a:t>
            </a:r>
            <a:r>
              <a:rPr lang="en-US" altLang="zh-CN" sz="2400" b="1" dirty="0">
                <a:latin typeface="仿宋" pitchFamily="49" charset="-122"/>
                <a:ea typeface="仿宋" pitchFamily="49" charset="-122"/>
              </a:rPr>
              <a:t>DOM</a:t>
            </a:r>
            <a:r>
              <a:rPr lang="zh-CN" altLang="en-US" sz="2400" b="1" dirty="0">
                <a:latin typeface="仿宋" pitchFamily="49" charset="-122"/>
                <a:ea typeface="仿宋" pitchFamily="49" charset="-122"/>
              </a:rPr>
              <a:t>的系统。</a:t>
            </a:r>
          </a:p>
          <a:p>
            <a:pPr marL="452628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仿宋" pitchFamily="49" charset="-122"/>
                <a:ea typeface="仿宋" pitchFamily="49" charset="-122"/>
              </a:rPr>
              <a:t>结合响应系统，在应用状态改变时，</a:t>
            </a:r>
            <a:r>
              <a:rPr lang="en-US" altLang="zh-CN" sz="2400" b="1" dirty="0" err="1">
                <a:latin typeface="仿宋" pitchFamily="49" charset="-122"/>
                <a:ea typeface="仿宋" pitchFamily="49" charset="-122"/>
              </a:rPr>
              <a:t>Vue</a:t>
            </a:r>
            <a:r>
              <a:rPr lang="zh-CN" altLang="en-US" sz="2400" b="1" dirty="0">
                <a:latin typeface="仿宋" pitchFamily="49" charset="-122"/>
                <a:ea typeface="仿宋" pitchFamily="49" charset="-122"/>
              </a:rPr>
              <a:t>能够智能地计算出重新渲染组件的最小代价并应用到</a:t>
            </a:r>
            <a:r>
              <a:rPr lang="en-US" altLang="zh-CN" sz="2400" b="1" dirty="0">
                <a:latin typeface="仿宋" pitchFamily="49" charset="-122"/>
                <a:ea typeface="仿宋" pitchFamily="49" charset="-122"/>
              </a:rPr>
              <a:t>DOM</a:t>
            </a:r>
            <a:r>
              <a:rPr lang="zh-CN" altLang="en-US" sz="2400" b="1" dirty="0">
                <a:latin typeface="仿宋" pitchFamily="49" charset="-122"/>
                <a:ea typeface="仿宋" pitchFamily="49" charset="-122"/>
              </a:rPr>
              <a:t>操作上。</a:t>
            </a:r>
          </a:p>
        </p:txBody>
      </p:sp>
    </p:spTree>
    <p:extLst>
      <p:ext uri="{BB962C8B-B14F-4D97-AF65-F5344CB8AC3E}">
        <p14:creationId xmlns:p14="http://schemas.microsoft.com/office/powerpoint/2010/main" val="388615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模板语法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59FA6B-399D-CB90-513A-FABF612A1ED3}"/>
              </a:ext>
            </a:extLst>
          </p:cNvPr>
          <p:cNvSpPr txBox="1"/>
          <p:nvPr/>
        </p:nvSpPr>
        <p:spPr>
          <a:xfrm>
            <a:off x="5159896" y="198884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59FB49-0752-06BE-9090-25361B3EA87A}"/>
              </a:ext>
            </a:extLst>
          </p:cNvPr>
          <p:cNvSpPr txBox="1"/>
          <p:nvPr/>
        </p:nvSpPr>
        <p:spPr>
          <a:xfrm>
            <a:off x="4511824" y="181380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B3FAD2-4FD8-1776-2182-3AF451EF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391" y="280076"/>
            <a:ext cx="7275217" cy="629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91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模板语法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59FA6B-399D-CB90-513A-FABF612A1ED3}"/>
              </a:ext>
            </a:extLst>
          </p:cNvPr>
          <p:cNvSpPr txBox="1"/>
          <p:nvPr/>
        </p:nvSpPr>
        <p:spPr>
          <a:xfrm>
            <a:off x="723347" y="3501008"/>
            <a:ext cx="375295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message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data()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return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message: 'Hello Vue!!'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(app).mount('#app-demo');</a:t>
            </a: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59FB49-0752-06BE-9090-25361B3EA87A}"/>
              </a:ext>
            </a:extLst>
          </p:cNvPr>
          <p:cNvSpPr txBox="1"/>
          <p:nvPr/>
        </p:nvSpPr>
        <p:spPr>
          <a:xfrm>
            <a:off x="4511824" y="181380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C5891D7A-7487-1E6D-A615-3D1B4CF7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820308"/>
            <a:ext cx="11377264" cy="71558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>
              <a:lnSpc>
                <a:spcPct val="150000"/>
              </a:lnSpc>
              <a:buNone/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插值</a:t>
            </a:r>
            <a:endParaRPr lang="e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125A13-4696-6B73-7110-83E458B28CEA}"/>
              </a:ext>
            </a:extLst>
          </p:cNvPr>
          <p:cNvSpPr/>
          <p:nvPr/>
        </p:nvSpPr>
        <p:spPr>
          <a:xfrm>
            <a:off x="623392" y="1484784"/>
            <a:ext cx="110892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1.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文本：</a:t>
            </a:r>
            <a:endParaRPr lang="en-US" altLang="zh-CN" sz="2000" b="1" dirty="0">
              <a:latin typeface="仿宋" pitchFamily="49" charset="-122"/>
              <a:ea typeface="仿宋" pitchFamily="49" charset="-122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数据绑定最常见的形式就是使用 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{{...}}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（双大括号）的文本插值。</a:t>
            </a:r>
            <a:endParaRPr lang="en-US" altLang="zh-CN" sz="2000" b="1" dirty="0">
              <a:latin typeface="仿宋" pitchFamily="49" charset="-122"/>
              <a:ea typeface="仿宋" pitchFamily="49" charset="-122"/>
            </a:endParaRPr>
          </a:p>
          <a:p>
            <a:pPr marL="342900" indent="-342900" latinLnBrk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{{...}}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 标签的内容将会被替代为对应组件实例中 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message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 属性的值，如果 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message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 属性的值发生了改变，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{{...}}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 标签内容也会更新。</a:t>
            </a:r>
          </a:p>
          <a:p>
            <a:pPr marL="342900" indent="-342900" latinLnBrk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如果不想改变标签的内容，可以通过使用 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v-once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 指令执行一次性地插值，当数据改变时，插值处的内容不会更新。</a:t>
            </a:r>
          </a:p>
        </p:txBody>
      </p:sp>
    </p:spTree>
    <p:extLst>
      <p:ext uri="{BB962C8B-B14F-4D97-AF65-F5344CB8AC3E}">
        <p14:creationId xmlns:p14="http://schemas.microsoft.com/office/powerpoint/2010/main" val="3824084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模板语法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59FA6B-399D-CB90-513A-FABF612A1ED3}"/>
              </a:ext>
            </a:extLst>
          </p:cNvPr>
          <p:cNvSpPr txBox="1"/>
          <p:nvPr/>
        </p:nvSpPr>
        <p:spPr>
          <a:xfrm>
            <a:off x="5159896" y="198884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59FB49-0752-06BE-9090-25361B3EA87A}"/>
              </a:ext>
            </a:extLst>
          </p:cNvPr>
          <p:cNvSpPr txBox="1"/>
          <p:nvPr/>
        </p:nvSpPr>
        <p:spPr>
          <a:xfrm>
            <a:off x="4511824" y="181380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C5891D7A-7487-1E6D-A615-3D1B4CF7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820308"/>
            <a:ext cx="11377264" cy="71558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>
              <a:lnSpc>
                <a:spcPct val="150000"/>
              </a:lnSpc>
              <a:buNone/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插值</a:t>
            </a:r>
            <a:endParaRPr lang="e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29A0683-D404-936F-4079-28F01AA05893}"/>
              </a:ext>
            </a:extLst>
          </p:cNvPr>
          <p:cNvSpPr/>
          <p:nvPr/>
        </p:nvSpPr>
        <p:spPr>
          <a:xfrm>
            <a:off x="522338" y="1477233"/>
            <a:ext cx="111902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2.Html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：</a:t>
            </a:r>
            <a:endParaRPr lang="en-US" altLang="zh-CN" sz="2000" b="1" dirty="0">
              <a:latin typeface="仿宋" pitchFamily="49" charset="-122"/>
              <a:ea typeface="仿宋" pitchFamily="49" charset="-122"/>
            </a:endParaRPr>
          </a:p>
          <a:p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Vue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对于输出绑定的内容做了提前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encode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，保障在绑定到页面上显示的时候不至于被</a:t>
            </a:r>
            <a:r>
              <a:rPr lang="en-US" altLang="zh-CN" sz="2000" b="1" dirty="0" err="1">
                <a:latin typeface="仿宋" pitchFamily="49" charset="-122"/>
                <a:ea typeface="仿宋" pitchFamily="49" charset="-122"/>
              </a:rPr>
              <a:t>xss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攻击。</a:t>
            </a:r>
            <a:endParaRPr lang="en-US" altLang="zh-CN" sz="2000" b="1" dirty="0">
              <a:latin typeface="仿宋" pitchFamily="49" charset="-122"/>
              <a:ea typeface="仿宋" pitchFamily="49" charset="-122"/>
            </a:endParaRPr>
          </a:p>
          <a:p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但某些需要在网页中显示原生的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Html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标签，可以使用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v-html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指令用于输出 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html 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代码。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DA9AF7-8BF2-56BA-0CD8-2F9F7C76C229}"/>
              </a:ext>
            </a:extLst>
          </p:cNvPr>
          <p:cNvSpPr txBox="1"/>
          <p:nvPr/>
        </p:nvSpPr>
        <p:spPr>
          <a:xfrm>
            <a:off x="693460" y="2800087"/>
            <a:ext cx="727474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使用双大括号的文本插值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rawHtml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}}&lt;/p&gt;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使用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v-html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指令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&lt;span v-html="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rawHtml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&lt;/span&gt;&lt;/p&gt;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return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rawHtml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"color: red"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这里会显示红色！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(app).mount('#app-demo');</a:t>
            </a: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764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模板语法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59FA6B-399D-CB90-513A-FABF612A1ED3}"/>
              </a:ext>
            </a:extLst>
          </p:cNvPr>
          <p:cNvSpPr txBox="1"/>
          <p:nvPr/>
        </p:nvSpPr>
        <p:spPr>
          <a:xfrm>
            <a:off x="5159896" y="198884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59FB49-0752-06BE-9090-25361B3EA87A}"/>
              </a:ext>
            </a:extLst>
          </p:cNvPr>
          <p:cNvSpPr txBox="1"/>
          <p:nvPr/>
        </p:nvSpPr>
        <p:spPr>
          <a:xfrm>
            <a:off x="4511824" y="181380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C5891D7A-7487-1E6D-A615-3D1B4CF7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820308"/>
            <a:ext cx="11377264" cy="71558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>
              <a:lnSpc>
                <a:spcPct val="150000"/>
              </a:lnSpc>
              <a:buNone/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插值</a:t>
            </a:r>
            <a:endParaRPr lang="e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25749C4-89A7-5966-38F2-497CE17847D1}"/>
              </a:ext>
            </a:extLst>
          </p:cNvPr>
          <p:cNvSpPr/>
          <p:nvPr/>
        </p:nvSpPr>
        <p:spPr>
          <a:xfrm>
            <a:off x="644742" y="1484784"/>
            <a:ext cx="1137726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3.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属性：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HTML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属性中的值应使用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v-bind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指令。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HTML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的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class</a:t>
            </a:r>
            <a:r>
              <a:rPr lang="zh-CN" altLang="zh-CN" sz="2000" b="1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style</a:t>
            </a:r>
            <a:r>
              <a:rPr lang="zh-CN" altLang="zh-CN" sz="2000" b="1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2000" b="1" dirty="0" err="1">
                <a:latin typeface="仿宋" pitchFamily="49" charset="-122"/>
                <a:ea typeface="仿宋" pitchFamily="49" charset="-122"/>
              </a:rPr>
              <a:t>src</a:t>
            </a:r>
            <a:r>
              <a:rPr lang="zh-CN" altLang="zh-CN" sz="2000" b="1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2000" b="1" dirty="0" err="1">
                <a:latin typeface="仿宋" pitchFamily="49" charset="-122"/>
                <a:ea typeface="仿宋" pitchFamily="49" charset="-122"/>
              </a:rPr>
              <a:t>href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等都可使用。</a:t>
            </a:r>
            <a:endParaRPr lang="en-US" altLang="zh-CN" sz="2000" b="1" dirty="0">
              <a:latin typeface="仿宋" pitchFamily="49" charset="-122"/>
              <a:ea typeface="仿宋" pitchFamily="49" charset="-122"/>
            </a:endParaRPr>
          </a:p>
          <a:p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对于布尔属性，常规值为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true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或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false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，如果属性值为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null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或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undefined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，则该属性不会显示出来。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50220A-528D-9CA7-BF90-517B5482AADB}"/>
              </a:ext>
            </a:extLst>
          </p:cNvPr>
          <p:cNvSpPr txBox="1"/>
          <p:nvPr/>
        </p:nvSpPr>
        <p:spPr>
          <a:xfrm>
            <a:off x="767408" y="2559962"/>
            <a:ext cx="434766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"r1"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修改背景颜色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v-model="use" id="r1"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CN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v-bind:class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="{</a:t>
            </a:r>
            <a:r>
              <a:rPr lang="en-US" altLang="zh-C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'class1'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use}"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v-bind:class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指令</a:t>
            </a:r>
          </a:p>
          <a:p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data()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return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use: false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(app).mount('#app')</a:t>
            </a: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90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模板语法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59FA6B-399D-CB90-513A-FABF612A1ED3}"/>
              </a:ext>
            </a:extLst>
          </p:cNvPr>
          <p:cNvSpPr txBox="1"/>
          <p:nvPr/>
        </p:nvSpPr>
        <p:spPr>
          <a:xfrm>
            <a:off x="5159896" y="198884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59FB49-0752-06BE-9090-25361B3EA87A}"/>
              </a:ext>
            </a:extLst>
          </p:cNvPr>
          <p:cNvSpPr txBox="1"/>
          <p:nvPr/>
        </p:nvSpPr>
        <p:spPr>
          <a:xfrm>
            <a:off x="4511824" y="181380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C5891D7A-7487-1E6D-A615-3D1B4CF7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820308"/>
            <a:ext cx="11377264" cy="71558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>
              <a:lnSpc>
                <a:spcPct val="150000"/>
              </a:lnSpc>
              <a:buNone/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插值</a:t>
            </a:r>
            <a:endParaRPr lang="e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25749C4-89A7-5966-38F2-497CE17847D1}"/>
              </a:ext>
            </a:extLst>
          </p:cNvPr>
          <p:cNvSpPr/>
          <p:nvPr/>
        </p:nvSpPr>
        <p:spPr>
          <a:xfrm>
            <a:off x="644742" y="1484784"/>
            <a:ext cx="74674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4.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表达式：</a:t>
            </a:r>
            <a:endParaRPr lang="en-US" altLang="zh-CN" sz="2000" b="1" dirty="0">
              <a:latin typeface="仿宋" pitchFamily="49" charset="-122"/>
              <a:ea typeface="仿宋" pitchFamily="49" charset="-122"/>
            </a:endParaRPr>
          </a:p>
          <a:p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Vue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提供了完全的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JavaScript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表达式支持。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50220A-528D-9CA7-BF90-517B5482AADB}"/>
              </a:ext>
            </a:extLst>
          </p:cNvPr>
          <p:cNvSpPr txBox="1"/>
          <p:nvPr/>
        </p:nvSpPr>
        <p:spPr>
          <a:xfrm>
            <a:off x="767408" y="2276872"/>
            <a:ext cx="502733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&lt;p&gt;{{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}}&lt;/p&gt;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&lt;p&gt;{{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ok ?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'YES'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}}&lt;/p&gt;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&lt;p&gt;{{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message.split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).reverse().join(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}}&lt;/p&gt;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v-bind:id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'list-'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id"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学习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return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ok: true,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message: 'Test!!',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id: 1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(app).mount('#app')</a:t>
            </a: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04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E733208-B6A0-EC1E-2A6D-E9CF58AF6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464" y="980728"/>
            <a:ext cx="3600400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30758" indent="-4307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v"/>
              <a:defRPr sz="342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932104" indent="-3583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964">
                <a:solidFill>
                  <a:schemeClr val="tx2"/>
                </a:solidFill>
                <a:latin typeface="+mn-lt"/>
              </a:defRPr>
            </a:lvl2pPr>
            <a:lvl3pPr marL="1435258" indent="-28596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964">
                <a:solidFill>
                  <a:schemeClr val="tx2"/>
                </a:solidFill>
                <a:latin typeface="+mn-lt"/>
              </a:defRPr>
            </a:lvl3pPr>
            <a:lvl4pPr marL="2010809" indent="-28596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508">
                <a:solidFill>
                  <a:schemeClr val="tx2"/>
                </a:solidFill>
                <a:latin typeface="+mn-lt"/>
              </a:defRPr>
            </a:lvl4pPr>
            <a:lvl5pPr marL="2584550" indent="-28596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508">
                <a:solidFill>
                  <a:schemeClr val="tx2"/>
                </a:solidFill>
                <a:latin typeface="+mn-lt"/>
              </a:defRPr>
            </a:lvl5pPr>
            <a:lvl6pPr marL="3160753" indent="-2873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514">
                <a:solidFill>
                  <a:schemeClr val="tx2"/>
                </a:solidFill>
                <a:latin typeface="+mn-lt"/>
              </a:defRPr>
            </a:lvl6pPr>
            <a:lvl7pPr marL="3735435" indent="-2873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514">
                <a:solidFill>
                  <a:schemeClr val="tx2"/>
                </a:solidFill>
                <a:latin typeface="+mn-lt"/>
              </a:defRPr>
            </a:lvl7pPr>
            <a:lvl8pPr marL="4310117" indent="-2873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514">
                <a:solidFill>
                  <a:schemeClr val="tx2"/>
                </a:solidFill>
                <a:latin typeface="+mn-lt"/>
              </a:defRPr>
            </a:lvl8pPr>
            <a:lvl9pPr marL="4884799" indent="-2873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514">
                <a:solidFill>
                  <a:schemeClr val="tx2"/>
                </a:solidFill>
                <a:latin typeface="+mn-lt"/>
              </a:defRPr>
            </a:lvl9pPr>
          </a:lstStyle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kumimoji="0" lang="zh-CN" altLang="en-US" sz="2400" kern="0" dirty="0"/>
              <a:t>概述</a:t>
            </a:r>
            <a:endParaRPr kumimoji="0" lang="en-US" altLang="zh-CN" sz="2400" kern="0" dirty="0"/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kumimoji="0" lang="zh-CN" altLang="en-US" sz="2400" kern="0" dirty="0"/>
              <a:t>模板语法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kumimoji="0" lang="zh-CN" altLang="en-US" sz="2400" kern="0" dirty="0"/>
              <a:t>条件语句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kumimoji="0" lang="zh-CN" altLang="en-US" sz="2400" kern="0" dirty="0"/>
              <a:t>循环语句</a:t>
            </a:r>
            <a:endParaRPr kumimoji="0" lang="en-US" altLang="zh-CN" sz="2400" kern="0" dirty="0"/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kumimoji="0" lang="zh-CN" altLang="en-US" sz="2400" kern="0" dirty="0"/>
              <a:t>计算属性</a:t>
            </a:r>
            <a:endParaRPr kumimoji="0" lang="en-US" altLang="zh-CN" sz="2400" kern="0" dirty="0"/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kumimoji="0" lang="zh-CN" altLang="en-US" sz="2400" kern="0" dirty="0"/>
              <a:t>属性监听</a:t>
            </a:r>
            <a:endParaRPr kumimoji="0" lang="en-US" altLang="zh-CN" sz="2400" kern="0" dirty="0"/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kumimoji="0" lang="zh-CN" altLang="en-US" sz="2400" kern="0" dirty="0"/>
              <a:t>样式绑定</a:t>
            </a:r>
            <a:endParaRPr kumimoji="0" lang="en-US" altLang="zh-CN" sz="2400" kern="0" dirty="0"/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kumimoji="0" lang="zh-CN" altLang="en-US" sz="2400" kern="0" dirty="0"/>
              <a:t>事件处理</a:t>
            </a:r>
            <a:endParaRPr kumimoji="0" lang="en-US" altLang="zh-CN" sz="2400" kern="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45CAB37-4A79-B50F-9115-1F0866E8A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4491" y="978737"/>
            <a:ext cx="3841810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30758" indent="-4307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v"/>
              <a:defRPr sz="342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932104" indent="-3583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964">
                <a:solidFill>
                  <a:schemeClr val="tx2"/>
                </a:solidFill>
                <a:latin typeface="+mn-lt"/>
              </a:defRPr>
            </a:lvl2pPr>
            <a:lvl3pPr marL="1435258" indent="-28596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964">
                <a:solidFill>
                  <a:schemeClr val="tx2"/>
                </a:solidFill>
                <a:latin typeface="+mn-lt"/>
              </a:defRPr>
            </a:lvl3pPr>
            <a:lvl4pPr marL="2010809" indent="-28596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508">
                <a:solidFill>
                  <a:schemeClr val="tx2"/>
                </a:solidFill>
                <a:latin typeface="+mn-lt"/>
              </a:defRPr>
            </a:lvl4pPr>
            <a:lvl5pPr marL="2584550" indent="-28596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508">
                <a:solidFill>
                  <a:schemeClr val="tx2"/>
                </a:solidFill>
                <a:latin typeface="+mn-lt"/>
              </a:defRPr>
            </a:lvl5pPr>
            <a:lvl6pPr marL="3160753" indent="-2873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514">
                <a:solidFill>
                  <a:schemeClr val="tx2"/>
                </a:solidFill>
                <a:latin typeface="+mn-lt"/>
              </a:defRPr>
            </a:lvl6pPr>
            <a:lvl7pPr marL="3735435" indent="-2873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514">
                <a:solidFill>
                  <a:schemeClr val="tx2"/>
                </a:solidFill>
                <a:latin typeface="+mn-lt"/>
              </a:defRPr>
            </a:lvl7pPr>
            <a:lvl8pPr marL="4310117" indent="-2873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514">
                <a:solidFill>
                  <a:schemeClr val="tx2"/>
                </a:solidFill>
                <a:latin typeface="+mn-lt"/>
              </a:defRPr>
            </a:lvl8pPr>
            <a:lvl9pPr marL="4884799" indent="-2873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514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spcBef>
                <a:spcPct val="50000"/>
              </a:spcBef>
              <a:buNone/>
            </a:pPr>
            <a:r>
              <a:rPr kumimoji="0" lang="en-US" altLang="zh-CN" sz="2400" kern="0" dirty="0"/>
              <a:t>9.   </a:t>
            </a:r>
            <a:r>
              <a:rPr kumimoji="0" lang="zh-CN" altLang="en-US" sz="2400" kern="0" dirty="0"/>
              <a:t>表单</a:t>
            </a:r>
            <a:endParaRPr kumimoji="0" lang="en-US" altLang="zh-CN" sz="2400" kern="0" dirty="0"/>
          </a:p>
          <a:p>
            <a:pPr marL="0" indent="0">
              <a:spcBef>
                <a:spcPct val="50000"/>
              </a:spcBef>
              <a:buNone/>
            </a:pPr>
            <a:r>
              <a:rPr kumimoji="0" lang="en-US" altLang="zh-CN" sz="2400" kern="0" dirty="0"/>
              <a:t>10. </a:t>
            </a:r>
            <a:r>
              <a:rPr kumimoji="0" lang="zh-CN" altLang="en-US" sz="2400" kern="0" dirty="0"/>
              <a:t>组件</a:t>
            </a:r>
            <a:endParaRPr kumimoji="0" lang="en-US" altLang="zh-CN" sz="2400" kern="0" dirty="0"/>
          </a:p>
          <a:p>
            <a:pPr marL="0" indent="0">
              <a:spcBef>
                <a:spcPct val="50000"/>
              </a:spcBef>
              <a:buNone/>
            </a:pPr>
            <a:r>
              <a:rPr kumimoji="0" lang="en-US" altLang="zh-CN" sz="2400" kern="0" dirty="0"/>
              <a:t>11. </a:t>
            </a:r>
            <a:r>
              <a:rPr kumimoji="0" lang="zh-CN" altLang="en-US" sz="2400" kern="0" dirty="0"/>
              <a:t>自定义指令</a:t>
            </a:r>
            <a:endParaRPr kumimoji="0" lang="en-US" altLang="zh-CN" sz="2400" kern="0" dirty="0"/>
          </a:p>
          <a:p>
            <a:pPr marL="0" indent="0">
              <a:spcBef>
                <a:spcPct val="50000"/>
              </a:spcBef>
              <a:buNone/>
            </a:pPr>
            <a:r>
              <a:rPr kumimoji="0" lang="en-US" altLang="zh-CN" sz="2400" kern="0" dirty="0"/>
              <a:t>12. </a:t>
            </a:r>
            <a:r>
              <a:rPr kumimoji="0" lang="zh-CN" altLang="en-US" sz="2400" kern="0" dirty="0"/>
              <a:t>路由</a:t>
            </a:r>
            <a:endParaRPr kumimoji="0" lang="en-US" altLang="zh-CN" sz="2400" kern="0" dirty="0"/>
          </a:p>
          <a:p>
            <a:pPr marL="0" indent="0">
              <a:spcBef>
                <a:spcPct val="50000"/>
              </a:spcBef>
              <a:buNone/>
            </a:pPr>
            <a:r>
              <a:rPr kumimoji="0" lang="en-US" altLang="zh-CN" sz="2400" kern="0" dirty="0"/>
              <a:t>13. </a:t>
            </a:r>
            <a:r>
              <a:rPr kumimoji="0" lang="zh-CN" altLang="en-US" sz="2400" kern="0" dirty="0"/>
              <a:t>插槽</a:t>
            </a:r>
            <a:endParaRPr kumimoji="0" lang="en-US" altLang="zh-CN" sz="2400" kern="0" dirty="0"/>
          </a:p>
          <a:p>
            <a:pPr marL="0" indent="0">
              <a:spcBef>
                <a:spcPct val="50000"/>
              </a:spcBef>
              <a:buNone/>
            </a:pPr>
            <a:r>
              <a:rPr kumimoji="0" lang="en-US" altLang="zh-CN" sz="2400" kern="0" dirty="0"/>
              <a:t>14. </a:t>
            </a:r>
            <a:r>
              <a:rPr kumimoji="0" lang="en-US" altLang="zh-CN" sz="2400" kern="0" dirty="0" err="1"/>
              <a:t>Vuex</a:t>
            </a:r>
            <a:endParaRPr kumimoji="0" lang="en-US" altLang="zh-CN" sz="2400" kern="0" dirty="0"/>
          </a:p>
          <a:p>
            <a:pPr marL="0" indent="0">
              <a:spcBef>
                <a:spcPct val="50000"/>
              </a:spcBef>
              <a:buNone/>
            </a:pPr>
            <a:r>
              <a:rPr kumimoji="0" lang="en-US" altLang="zh-CN" sz="2400" kern="0" dirty="0"/>
              <a:t>15. </a:t>
            </a:r>
            <a:r>
              <a:rPr kumimoji="0" lang="zh-CN" altLang="en-US" sz="2400" kern="0" dirty="0"/>
              <a:t>与</a:t>
            </a:r>
            <a:r>
              <a:rPr kumimoji="0" lang="en-US" altLang="zh-CN" sz="2400" kern="0" dirty="0"/>
              <a:t>Server</a:t>
            </a:r>
            <a:r>
              <a:rPr kumimoji="0" lang="zh-CN" altLang="en-US" sz="2400" kern="0" dirty="0"/>
              <a:t>交互</a:t>
            </a:r>
            <a:r>
              <a:rPr kumimoji="0" lang="en-US" altLang="zh-CN" sz="2400" kern="0" dirty="0" err="1"/>
              <a:t>Axios</a:t>
            </a:r>
            <a:endParaRPr kumimoji="0" lang="en-US" altLang="zh-CN" sz="2400" kern="0" dirty="0"/>
          </a:p>
          <a:p>
            <a:pPr marL="0" indent="0">
              <a:spcBef>
                <a:spcPct val="50000"/>
              </a:spcBef>
              <a:buNone/>
            </a:pPr>
            <a:r>
              <a:rPr kumimoji="0" lang="en-US" altLang="zh-CN" sz="2400" kern="0" dirty="0"/>
              <a:t>16. </a:t>
            </a:r>
            <a:r>
              <a:rPr kumimoji="0" lang="zh-CN" altLang="en-US" sz="2400" kern="0" dirty="0"/>
              <a:t>练习题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模板语法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59FA6B-399D-CB90-513A-FABF612A1ED3}"/>
              </a:ext>
            </a:extLst>
          </p:cNvPr>
          <p:cNvSpPr txBox="1"/>
          <p:nvPr/>
        </p:nvSpPr>
        <p:spPr>
          <a:xfrm>
            <a:off x="5159896" y="198884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59FB49-0752-06BE-9090-25361B3EA87A}"/>
              </a:ext>
            </a:extLst>
          </p:cNvPr>
          <p:cNvSpPr txBox="1"/>
          <p:nvPr/>
        </p:nvSpPr>
        <p:spPr>
          <a:xfrm>
            <a:off x="4511824" y="181380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C5891D7A-7487-1E6D-A615-3D1B4CF7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820308"/>
            <a:ext cx="11377264" cy="71558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>
              <a:lnSpc>
                <a:spcPct val="150000"/>
              </a:lnSpc>
              <a:buNone/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指令</a:t>
            </a:r>
            <a:endParaRPr lang="e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E82A4D1-992B-DF77-A7AB-7DE787FDEBFC}"/>
              </a:ext>
            </a:extLst>
          </p:cNvPr>
          <p:cNvSpPr/>
          <p:nvPr/>
        </p:nvSpPr>
        <p:spPr>
          <a:xfrm>
            <a:off x="623392" y="1484784"/>
            <a:ext cx="105851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指令（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Directives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）是带有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v-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前缀的特殊属性。</a:t>
            </a:r>
            <a:endParaRPr lang="en-US" altLang="zh-CN" sz="2000" b="1" dirty="0">
              <a:latin typeface="仿宋" pitchFamily="49" charset="-122"/>
              <a:ea typeface="仿宋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指令属性的值预期是单一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JavaScript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表达式（除了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v-for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）。</a:t>
            </a:r>
            <a:endParaRPr lang="en-US" altLang="zh-CN" sz="2000" b="1" dirty="0">
              <a:latin typeface="仿宋" pitchFamily="49" charset="-122"/>
              <a:ea typeface="仿宋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指令的职责就是当其表达式的值改变时相应地将某些行为应用到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DOM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上。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0C35AC-B732-CA6D-E094-89570378FDA0}"/>
              </a:ext>
            </a:extLst>
          </p:cNvPr>
          <p:cNvSpPr/>
          <p:nvPr/>
        </p:nvSpPr>
        <p:spPr>
          <a:xfrm>
            <a:off x="514865" y="2626202"/>
            <a:ext cx="399695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1.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参数：参数在指令后以冒号指明。例如，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v-bind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指令被用来响应地更新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HTML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属性，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v-on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指令用于监听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DOM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事件。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FEA04F-112A-62DB-18F3-B710A893295A}"/>
              </a:ext>
            </a:extLst>
          </p:cNvPr>
          <p:cNvSpPr txBox="1"/>
          <p:nvPr/>
        </p:nvSpPr>
        <p:spPr>
          <a:xfrm>
            <a:off x="4367808" y="2384099"/>
            <a:ext cx="5801588" cy="398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v-bind:href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百度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v-on:click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reverseMessage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反转字符串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b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data()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return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url: 'www.baidu.com'</a:t>
            </a:r>
            <a:r>
              <a:rPr lang="en-US" altLang="zh-CN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lang="en-US" altLang="zh-CN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message: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abcdefghijklmn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methods: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reverseMessage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this.message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this.message.split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('').reverse().join('');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(app).mount('#app-demo');</a:t>
            </a:r>
          </a:p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AE422A-0EA5-D6D2-4AF3-AB5E95CC5069}"/>
              </a:ext>
            </a:extLst>
          </p:cNvPr>
          <p:cNvSpPr/>
          <p:nvPr/>
        </p:nvSpPr>
        <p:spPr>
          <a:xfrm>
            <a:off x="623392" y="4350663"/>
            <a:ext cx="374441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2.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修饰符：修饰符是以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.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指明的特殊后缀，用于指出一个指令应该以特殊方式绑定。修饰符将在后面的事件处理中详细讲解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。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855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模板语法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59FA6B-399D-CB90-513A-FABF612A1ED3}"/>
              </a:ext>
            </a:extLst>
          </p:cNvPr>
          <p:cNvSpPr txBox="1"/>
          <p:nvPr/>
        </p:nvSpPr>
        <p:spPr>
          <a:xfrm>
            <a:off x="5159896" y="198884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59FB49-0752-06BE-9090-25361B3EA87A}"/>
              </a:ext>
            </a:extLst>
          </p:cNvPr>
          <p:cNvSpPr txBox="1"/>
          <p:nvPr/>
        </p:nvSpPr>
        <p:spPr>
          <a:xfrm>
            <a:off x="4511824" y="181380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C5891D7A-7487-1E6D-A615-3D1B4CF7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820308"/>
            <a:ext cx="11377264" cy="71558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>
              <a:lnSpc>
                <a:spcPct val="150000"/>
              </a:lnSpc>
              <a:buNone/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用户输入</a:t>
            </a:r>
            <a:endParaRPr lang="e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6B4A7BB-37B8-780E-F260-2B7B2B5FB733}"/>
              </a:ext>
            </a:extLst>
          </p:cNvPr>
          <p:cNvSpPr/>
          <p:nvPr/>
        </p:nvSpPr>
        <p:spPr>
          <a:xfrm>
            <a:off x="551384" y="1551267"/>
            <a:ext cx="106571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latinLnBrk="1"/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v-model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 指令用来在</a:t>
            </a: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input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select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2200" dirty="0" err="1">
                <a:latin typeface="仿宋" pitchFamily="49" charset="-122"/>
                <a:ea typeface="仿宋" pitchFamily="49" charset="-122"/>
              </a:rPr>
              <a:t>textarea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checkbox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radio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等表单控件元素上创建双向数据绑定，根据表单上的值，自动更新绑定的元素的值。</a:t>
            </a:r>
          </a:p>
          <a:p>
            <a:pPr algn="l" latinLnBrk="1"/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按钮的事件可以用 </a:t>
            </a: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v-on 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监听事件，并对用户的输入进行响应。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0C1A67-064A-F251-3691-137CFF13E409}"/>
              </a:ext>
            </a:extLst>
          </p:cNvPr>
          <p:cNvSpPr txBox="1"/>
          <p:nvPr/>
        </p:nvSpPr>
        <p:spPr>
          <a:xfrm>
            <a:off x="705593" y="2744483"/>
            <a:ext cx="402225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&lt;p&gt;{{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message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}}&lt;/p&gt;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v-model="message"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return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message: 'Company!'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(app).mount('#app-demo');</a:t>
            </a: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038FE6-E7F5-0841-5A19-C9B84F42D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776" y="2674641"/>
            <a:ext cx="7632848" cy="281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59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模板语法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59FA6B-399D-CB90-513A-FABF612A1ED3}"/>
              </a:ext>
            </a:extLst>
          </p:cNvPr>
          <p:cNvSpPr txBox="1"/>
          <p:nvPr/>
        </p:nvSpPr>
        <p:spPr>
          <a:xfrm>
            <a:off x="5159896" y="198884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59FB49-0752-06BE-9090-25361B3EA87A}"/>
              </a:ext>
            </a:extLst>
          </p:cNvPr>
          <p:cNvSpPr txBox="1"/>
          <p:nvPr/>
        </p:nvSpPr>
        <p:spPr>
          <a:xfrm>
            <a:off x="4511824" y="181380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C5891D7A-7487-1E6D-A615-3D1B4CF7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820308"/>
            <a:ext cx="11377264" cy="71558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>
              <a:lnSpc>
                <a:spcPct val="150000"/>
              </a:lnSpc>
              <a:buNone/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缩写</a:t>
            </a:r>
            <a:endParaRPr lang="e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AFDD6AE-D9A7-D772-7D56-44BF68AD6AA2}"/>
              </a:ext>
            </a:extLst>
          </p:cNvPr>
          <p:cNvSpPr/>
          <p:nvPr/>
        </p:nvSpPr>
        <p:spPr>
          <a:xfrm>
            <a:off x="899592" y="1556792"/>
            <a:ext cx="7848872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1.v-bind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缩写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r>
              <a:rPr lang="en-US" altLang="zh-CN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zh-CN" alt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完整语法 </a:t>
            </a:r>
            <a:r>
              <a:rPr lang="en-US" altLang="zh-CN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zh-CN" alt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v-bind:href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&gt;&lt;/a&gt;</a:t>
            </a:r>
            <a:endParaRPr lang="en-US" altLang="zh-CN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zh-CN" alt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缩写 </a:t>
            </a:r>
            <a:r>
              <a:rPr lang="en-US" altLang="zh-CN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zh-CN" alt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&gt;&lt;/a&gt;</a:t>
            </a:r>
            <a:endParaRPr lang="en-US" altLang="zh-CN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sz="2200" b="1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641A28-6ABF-9664-ECE2-D289C077BB97}"/>
              </a:ext>
            </a:extLst>
          </p:cNvPr>
          <p:cNvSpPr/>
          <p:nvPr/>
        </p:nvSpPr>
        <p:spPr>
          <a:xfrm>
            <a:off x="895389" y="3284984"/>
            <a:ext cx="7848872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2.v-on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缩写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r>
              <a:rPr lang="en-US" altLang="zh-CN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zh-CN" alt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完整语法 </a:t>
            </a:r>
            <a:r>
              <a:rPr lang="en-US" altLang="zh-CN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zh-CN" alt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v-on:click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doSomething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&gt;&lt;/a&gt;</a:t>
            </a:r>
            <a:endParaRPr lang="en-US" altLang="zh-CN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zh-CN" alt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缩写 </a:t>
            </a:r>
            <a:r>
              <a:rPr lang="en-US" altLang="zh-CN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zh-CN" alt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@click="doSomething"</a:t>
            </a:r>
            <a:r>
              <a:rPr lang="en-US" altLang="zh-CN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&gt;&lt;/a&gt;</a:t>
            </a:r>
            <a:endParaRPr lang="zh-CN" altLang="en-US" sz="2200" b="1" dirty="0">
              <a:latin typeface="仿宋" pitchFamily="49" charset="-122"/>
              <a:ea typeface="仿宋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0382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条件语句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59FA6B-399D-CB90-513A-FABF612A1ED3}"/>
              </a:ext>
            </a:extLst>
          </p:cNvPr>
          <p:cNvSpPr txBox="1"/>
          <p:nvPr/>
        </p:nvSpPr>
        <p:spPr>
          <a:xfrm>
            <a:off x="5159896" y="198884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59FB49-0752-06BE-9090-25361B3EA87A}"/>
              </a:ext>
            </a:extLst>
          </p:cNvPr>
          <p:cNvSpPr txBox="1"/>
          <p:nvPr/>
        </p:nvSpPr>
        <p:spPr>
          <a:xfrm>
            <a:off x="4511824" y="181380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C884924-11C4-9427-0727-FB467CF09C47}"/>
              </a:ext>
            </a:extLst>
          </p:cNvPr>
          <p:cNvSpPr/>
          <p:nvPr/>
        </p:nvSpPr>
        <p:spPr>
          <a:xfrm>
            <a:off x="335360" y="1271809"/>
            <a:ext cx="5425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>
                <a:latin typeface="仿宋" pitchFamily="49" charset="-122"/>
                <a:ea typeface="仿宋" pitchFamily="49" charset="-122"/>
              </a:rPr>
              <a:t>条件判断可以使用</a:t>
            </a:r>
            <a:r>
              <a:rPr lang="en-US" altLang="zh-CN" sz="1800" b="1" dirty="0">
                <a:latin typeface="仿宋" pitchFamily="49" charset="-122"/>
                <a:ea typeface="仿宋" pitchFamily="49" charset="-122"/>
              </a:rPr>
              <a:t>v-if</a:t>
            </a:r>
            <a:r>
              <a:rPr lang="zh-CN" altLang="en-US" sz="1800" b="1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1800" b="1" dirty="0">
                <a:latin typeface="仿宋" pitchFamily="49" charset="-122"/>
                <a:ea typeface="仿宋" pitchFamily="49" charset="-122"/>
              </a:rPr>
              <a:t>v-else-if</a:t>
            </a:r>
            <a:r>
              <a:rPr lang="zh-CN" altLang="en-US" sz="1800" b="1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1800" b="1" dirty="0">
                <a:latin typeface="仿宋" pitchFamily="49" charset="-122"/>
                <a:ea typeface="仿宋" pitchFamily="49" charset="-122"/>
              </a:rPr>
              <a:t>v-else</a:t>
            </a:r>
            <a:r>
              <a:rPr lang="zh-CN" altLang="en-US" sz="1800" b="1" dirty="0">
                <a:latin typeface="仿宋" pitchFamily="49" charset="-122"/>
                <a:ea typeface="仿宋" pitchFamily="49" charset="-122"/>
              </a:rPr>
              <a:t>指令。</a:t>
            </a:r>
            <a:endParaRPr lang="en-US" altLang="zh-CN" sz="1800" b="1" dirty="0">
              <a:latin typeface="仿宋" pitchFamily="49" charset="-122"/>
              <a:ea typeface="仿宋" pitchFamily="49" charset="-122"/>
            </a:endParaRPr>
          </a:p>
          <a:p>
            <a:r>
              <a:rPr lang="en-US" altLang="zh-CN" sz="1800" b="1" dirty="0">
                <a:latin typeface="仿宋" pitchFamily="49" charset="-122"/>
                <a:ea typeface="仿宋" pitchFamily="49" charset="-122"/>
              </a:rPr>
              <a:t>v-else</a:t>
            </a:r>
            <a:r>
              <a:rPr lang="zh-CN" altLang="en-US" sz="1800" b="1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1800" b="1" dirty="0">
                <a:latin typeface="仿宋" pitchFamily="49" charset="-122"/>
                <a:ea typeface="仿宋" pitchFamily="49" charset="-122"/>
              </a:rPr>
              <a:t>v-else-if</a:t>
            </a:r>
            <a:r>
              <a:rPr lang="zh-CN" altLang="en-US" sz="1800" b="1" dirty="0">
                <a:latin typeface="仿宋" pitchFamily="49" charset="-122"/>
                <a:ea typeface="仿宋" pitchFamily="49" charset="-122"/>
              </a:rPr>
              <a:t>必须跟在</a:t>
            </a:r>
            <a:r>
              <a:rPr lang="en-US" altLang="zh-CN" sz="1800" b="1" dirty="0">
                <a:latin typeface="仿宋" pitchFamily="49" charset="-122"/>
                <a:ea typeface="仿宋" pitchFamily="49" charset="-122"/>
              </a:rPr>
              <a:t>v-if</a:t>
            </a:r>
            <a:r>
              <a:rPr lang="zh-CN" altLang="en-US" sz="1800" b="1" dirty="0">
                <a:latin typeface="仿宋" pitchFamily="49" charset="-122"/>
                <a:ea typeface="仿宋" pitchFamily="49" charset="-122"/>
              </a:rPr>
              <a:t>或者</a:t>
            </a:r>
            <a:r>
              <a:rPr lang="en-US" altLang="zh-CN" sz="1800" b="1" dirty="0">
                <a:latin typeface="仿宋" pitchFamily="49" charset="-122"/>
                <a:ea typeface="仿宋" pitchFamily="49" charset="-122"/>
              </a:rPr>
              <a:t>v-else-if</a:t>
            </a:r>
            <a:r>
              <a:rPr lang="zh-CN" altLang="en-US" sz="1800" b="1" dirty="0">
                <a:latin typeface="仿宋" pitchFamily="49" charset="-122"/>
                <a:ea typeface="仿宋" pitchFamily="49" charset="-122"/>
              </a:rPr>
              <a:t>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3275AC-C170-E571-D360-0A8CECC0B85B}"/>
              </a:ext>
            </a:extLst>
          </p:cNvPr>
          <p:cNvSpPr txBox="1"/>
          <p:nvPr/>
        </p:nvSpPr>
        <p:spPr>
          <a:xfrm>
            <a:off x="5951984" y="982176"/>
            <a:ext cx="484921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v-if="type === </a:t>
            </a:r>
            <a:r>
              <a:rPr lang="en-US" altLang="zh-C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v-else-if="type === </a:t>
            </a:r>
            <a:r>
              <a:rPr lang="en-US" altLang="zh-C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B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v-else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Not A/B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v-if="ok"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&gt;{{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message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}}&lt;/h1&gt;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v-show="ok"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&gt;{{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message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}}&lt;/h1&gt;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data()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return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type: "B",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ok: true, /* </a:t>
            </a:r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改为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，信息就无法显示 *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</a:p>
          <a:p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message: "</a:t>
            </a:r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现在你可以看到我了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(app).mount('#app-demo');</a:t>
            </a: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941F359-C2A8-6E5F-6A3F-919F6540F9E2}"/>
              </a:ext>
            </a:extLst>
          </p:cNvPr>
          <p:cNvSpPr/>
          <p:nvPr/>
        </p:nvSpPr>
        <p:spPr>
          <a:xfrm>
            <a:off x="335360" y="3068960"/>
            <a:ext cx="5832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>
                <a:latin typeface="仿宋" pitchFamily="49" charset="-122"/>
                <a:ea typeface="仿宋" pitchFamily="49" charset="-122"/>
              </a:rPr>
              <a:t>可以使用</a:t>
            </a:r>
            <a:r>
              <a:rPr lang="en-US" altLang="zh-CN" sz="1800" b="1" dirty="0">
                <a:latin typeface="仿宋" pitchFamily="49" charset="-122"/>
                <a:ea typeface="仿宋" pitchFamily="49" charset="-122"/>
              </a:rPr>
              <a:t>v-if</a:t>
            </a:r>
            <a:r>
              <a:rPr lang="zh-CN" altLang="en-US" sz="1800" b="1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1800" b="1" dirty="0">
                <a:latin typeface="仿宋" pitchFamily="49" charset="-122"/>
                <a:ea typeface="仿宋" pitchFamily="49" charset="-122"/>
              </a:rPr>
              <a:t>v-show</a:t>
            </a:r>
            <a:r>
              <a:rPr lang="zh-CN" altLang="en-US" sz="1800" b="1" dirty="0">
                <a:latin typeface="仿宋" pitchFamily="49" charset="-122"/>
                <a:ea typeface="仿宋" pitchFamily="49" charset="-122"/>
              </a:rPr>
              <a:t>来根据条件展示元素。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940243-9E81-AF9E-E213-6ABA5410B297}"/>
              </a:ext>
            </a:extLst>
          </p:cNvPr>
          <p:cNvSpPr/>
          <p:nvPr/>
        </p:nvSpPr>
        <p:spPr>
          <a:xfrm>
            <a:off x="335360" y="3933056"/>
            <a:ext cx="5400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v-if</a:t>
            </a:r>
            <a:r>
              <a:rPr lang="zh-CN" altLang="en-US" sz="1600" b="1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与</a:t>
            </a:r>
            <a:r>
              <a:rPr lang="en-US" altLang="zh-CN" sz="1600" b="1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v-show</a:t>
            </a:r>
            <a:r>
              <a:rPr lang="zh-CN" altLang="en-US" sz="1600" b="1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的区别：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v-if</a:t>
            </a:r>
            <a:r>
              <a:rPr lang="zh-CN" altLang="en-US" sz="1600" b="1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：在切换过程中条件块内的事件监听器和子组件适当地被销毁和重建，开销较高，在运行时条件很少改变时使用。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v-show</a:t>
            </a:r>
            <a:r>
              <a:rPr lang="zh-CN" altLang="en-US" sz="1600" b="1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：调整</a:t>
            </a:r>
            <a:r>
              <a:rPr lang="en-US" altLang="zh-CN" sz="1600" b="1" dirty="0" err="1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css</a:t>
            </a:r>
            <a:r>
              <a:rPr lang="en-US" altLang="zh-CN" sz="1600" b="1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 </a:t>
            </a:r>
            <a:r>
              <a:rPr lang="en-US" altLang="zh-CN" sz="1600" b="1" dirty="0" err="1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dispaly</a:t>
            </a:r>
            <a:r>
              <a:rPr lang="zh-CN" altLang="en-US" sz="1600" b="1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属性，开销较小，在常频繁地切换时使用。</a:t>
            </a:r>
          </a:p>
        </p:txBody>
      </p:sp>
    </p:spTree>
    <p:extLst>
      <p:ext uri="{BB962C8B-B14F-4D97-AF65-F5344CB8AC3E}">
        <p14:creationId xmlns:p14="http://schemas.microsoft.com/office/powerpoint/2010/main" val="3869899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循环语句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59FA6B-399D-CB90-513A-FABF612A1ED3}"/>
              </a:ext>
            </a:extLst>
          </p:cNvPr>
          <p:cNvSpPr txBox="1"/>
          <p:nvPr/>
        </p:nvSpPr>
        <p:spPr>
          <a:xfrm>
            <a:off x="5159896" y="198884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59FB49-0752-06BE-9090-25361B3EA87A}"/>
              </a:ext>
            </a:extLst>
          </p:cNvPr>
          <p:cNvSpPr txBox="1"/>
          <p:nvPr/>
        </p:nvSpPr>
        <p:spPr>
          <a:xfrm>
            <a:off x="4511824" y="181380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D8216B5-95C0-3EA3-D2C8-CB5B9FBCB400}"/>
              </a:ext>
            </a:extLst>
          </p:cNvPr>
          <p:cNvSpPr/>
          <p:nvPr/>
        </p:nvSpPr>
        <p:spPr>
          <a:xfrm>
            <a:off x="407368" y="819197"/>
            <a:ext cx="100811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v-for 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指令需要以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site in sites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形式的特殊语法，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sites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是源数据数组并且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site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是数组元素迭代的别名。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23221CC-EA5B-28E9-AF73-7CAD3811D675}"/>
              </a:ext>
            </a:extLst>
          </p:cNvPr>
          <p:cNvSpPr txBox="1"/>
          <p:nvPr/>
        </p:nvSpPr>
        <p:spPr>
          <a:xfrm>
            <a:off x="403405" y="1500905"/>
            <a:ext cx="50948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v-for="site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sites"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site.text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CN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data()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return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sites: [{text: 'Google’}, </a:t>
            </a:r>
          </a:p>
          <a:p>
            <a:r>
              <a:rPr lang="en-US" altLang="zh-CN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{text: '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Runoob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’}, </a:t>
            </a:r>
          </a:p>
          <a:p>
            <a:r>
              <a:rPr lang="en-US" altLang="zh-CN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{text: 'Taobao’}</a:t>
            </a:r>
          </a:p>
          <a:p>
            <a:r>
              <a:rPr lang="en-US" altLang="zh-CN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(app).mount('#app-demo');</a:t>
            </a: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625B168-AAD6-CA41-8D2F-6C8BFDDEDF35}"/>
              </a:ext>
            </a:extLst>
          </p:cNvPr>
          <p:cNvSpPr/>
          <p:nvPr/>
        </p:nvSpPr>
        <p:spPr>
          <a:xfrm>
            <a:off x="403405" y="5468451"/>
            <a:ext cx="1008112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也可以提供第二个参数为索引。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v-for="(site, index)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sites"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index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site.text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199914-7E27-99FD-A9A5-1B362823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32" y="1363350"/>
            <a:ext cx="6480720" cy="511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71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循环语句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59FA6B-399D-CB90-513A-FABF612A1ED3}"/>
              </a:ext>
            </a:extLst>
          </p:cNvPr>
          <p:cNvSpPr txBox="1"/>
          <p:nvPr/>
        </p:nvSpPr>
        <p:spPr>
          <a:xfrm>
            <a:off x="5159896" y="198884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59FB49-0752-06BE-9090-25361B3EA87A}"/>
              </a:ext>
            </a:extLst>
          </p:cNvPr>
          <p:cNvSpPr txBox="1"/>
          <p:nvPr/>
        </p:nvSpPr>
        <p:spPr>
          <a:xfrm>
            <a:off x="4511824" y="181380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D8216B5-95C0-3EA3-D2C8-CB5B9FBCB400}"/>
              </a:ext>
            </a:extLst>
          </p:cNvPr>
          <p:cNvSpPr/>
          <p:nvPr/>
        </p:nvSpPr>
        <p:spPr>
          <a:xfrm>
            <a:off x="407368" y="867800"/>
            <a:ext cx="42484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也可以提供第二个参数为键名。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B164F4-19EC-FC3F-D453-A06D1E879E30}"/>
              </a:ext>
            </a:extLst>
          </p:cNvPr>
          <p:cNvSpPr txBox="1"/>
          <p:nvPr/>
        </p:nvSpPr>
        <p:spPr>
          <a:xfrm>
            <a:off x="526704" y="1268760"/>
            <a:ext cx="3748142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v-for="(value, key)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object"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key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CN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586EF87-1EC1-3BBA-005C-D600EC16FA9A}"/>
              </a:ext>
            </a:extLst>
          </p:cNvPr>
          <p:cNvSpPr/>
          <p:nvPr/>
        </p:nvSpPr>
        <p:spPr>
          <a:xfrm>
            <a:off x="5603293" y="815325"/>
            <a:ext cx="42396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也可以提供第三个参数为索引。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345AD1-C67A-836B-85D0-F69230D9042F}"/>
              </a:ext>
            </a:extLst>
          </p:cNvPr>
          <p:cNvSpPr txBox="1"/>
          <p:nvPr/>
        </p:nvSpPr>
        <p:spPr>
          <a:xfrm>
            <a:off x="5713763" y="1278694"/>
            <a:ext cx="4387740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v-for="(value, key, index)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object"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index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key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CN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AC87B9E-C810-A746-3375-A0A7C0599F7A}"/>
              </a:ext>
            </a:extLst>
          </p:cNvPr>
          <p:cNvSpPr/>
          <p:nvPr/>
        </p:nvSpPr>
        <p:spPr>
          <a:xfrm>
            <a:off x="407368" y="2733969"/>
            <a:ext cx="78488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循环整数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4815A24-8997-8401-B443-1C8FCAA66271}"/>
              </a:ext>
            </a:extLst>
          </p:cNvPr>
          <p:cNvSpPr txBox="1"/>
          <p:nvPr/>
        </p:nvSpPr>
        <p:spPr>
          <a:xfrm>
            <a:off x="517838" y="3197338"/>
            <a:ext cx="2377574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it-IT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</a:t>
            </a:r>
            <a:r>
              <a:rPr lang="it-IT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v-for="n </a:t>
            </a:r>
            <a:r>
              <a:rPr lang="it-IT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it-IT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it-IT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it-IT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</a:t>
            </a:r>
            <a:endParaRPr lang="it-IT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it-IT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it-IT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115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计算属性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59FA6B-399D-CB90-513A-FABF612A1ED3}"/>
              </a:ext>
            </a:extLst>
          </p:cNvPr>
          <p:cNvSpPr txBox="1"/>
          <p:nvPr/>
        </p:nvSpPr>
        <p:spPr>
          <a:xfrm>
            <a:off x="5159896" y="198884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59FB49-0752-06BE-9090-25361B3EA87A}"/>
              </a:ext>
            </a:extLst>
          </p:cNvPr>
          <p:cNvSpPr txBox="1"/>
          <p:nvPr/>
        </p:nvSpPr>
        <p:spPr>
          <a:xfrm>
            <a:off x="4511824" y="181380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0D2CA33-A108-201D-04EA-DF251D59D892}"/>
              </a:ext>
            </a:extLst>
          </p:cNvPr>
          <p:cNvSpPr/>
          <p:nvPr/>
        </p:nvSpPr>
        <p:spPr>
          <a:xfrm>
            <a:off x="486903" y="927011"/>
            <a:ext cx="97855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模板内的表达式用于简单的运算非常方便，但模板中放入太多的逻辑会让模板过重且难以维护。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计算属性使用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computed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，在处理一些复杂逻辑时是很有用，主要是对原数据进行改造输出。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24B193-9DB3-6BE7-57B0-8356EDA98F5F}"/>
              </a:ext>
            </a:extLst>
          </p:cNvPr>
          <p:cNvSpPr txBox="1"/>
          <p:nvPr/>
        </p:nvSpPr>
        <p:spPr>
          <a:xfrm>
            <a:off x="526704" y="2310059"/>
            <a:ext cx="409278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message.split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).reverse().join(</a:t>
            </a:r>
            <a:r>
              <a:rPr lang="en-US" altLang="zh-C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data()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return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message: 'RUNOOB!!'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(app).mount('#app-demo’);</a:t>
            </a: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6750D1-B192-C272-3B48-618F545EE8FB}"/>
              </a:ext>
            </a:extLst>
          </p:cNvPr>
          <p:cNvSpPr txBox="1"/>
          <p:nvPr/>
        </p:nvSpPr>
        <p:spPr>
          <a:xfrm>
            <a:off x="5591944" y="2298352"/>
            <a:ext cx="570701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reversedMessage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data()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return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message: 'RUNOOB!!'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computed: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计算属性的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getter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reversedMessage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function()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// `this` </a:t>
            </a:r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指向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vm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实例</a:t>
            </a:r>
          </a:p>
          <a:p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this.message.split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('').reverse().join('');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(app).mount('#app-demo’);</a:t>
            </a: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zh-CN" altLang="en-US" dirty="0"/>
          </a:p>
        </p:txBody>
      </p:sp>
      <p:sp>
        <p:nvSpPr>
          <p:cNvPr id="11" name="右箭头 6">
            <a:extLst>
              <a:ext uri="{FF2B5EF4-FFF2-40B4-BE49-F238E27FC236}">
                <a16:creationId xmlns:a16="http://schemas.microsoft.com/office/drawing/2014/main" id="{398E4A1A-84B5-CB4D-D52E-B22AC9352814}"/>
              </a:ext>
            </a:extLst>
          </p:cNvPr>
          <p:cNvSpPr/>
          <p:nvPr/>
        </p:nvSpPr>
        <p:spPr>
          <a:xfrm>
            <a:off x="4817685" y="3622941"/>
            <a:ext cx="526942" cy="598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36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计算属性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59FA6B-399D-CB90-513A-FABF612A1ED3}"/>
              </a:ext>
            </a:extLst>
          </p:cNvPr>
          <p:cNvSpPr txBox="1"/>
          <p:nvPr/>
        </p:nvSpPr>
        <p:spPr>
          <a:xfrm>
            <a:off x="5159896" y="198884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59FB49-0752-06BE-9090-25361B3EA87A}"/>
              </a:ext>
            </a:extLst>
          </p:cNvPr>
          <p:cNvSpPr txBox="1"/>
          <p:nvPr/>
        </p:nvSpPr>
        <p:spPr>
          <a:xfrm>
            <a:off x="4511824" y="181380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A6AF24D-3284-B3EF-5EAE-16E73B99BE86}"/>
              </a:ext>
            </a:extLst>
          </p:cNvPr>
          <p:cNvSpPr/>
          <p:nvPr/>
        </p:nvSpPr>
        <p:spPr>
          <a:xfrm>
            <a:off x="523733" y="858698"/>
            <a:ext cx="348403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可以使用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methods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替代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computed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，效果是相同的，但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computed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是基于它的依赖缓存，只有相关依赖发生改变时才会重新取值。而使用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methods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，在重新渲染的时候，函数总会重新调用执行。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使用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computed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性能会更好，但是如果不希望缓存，可以使用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methods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属性。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computed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属性默认只有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getter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，在需要时也可以提供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setter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1D4261A-4890-80BF-2D83-004C83F8E09D}"/>
              </a:ext>
            </a:extLst>
          </p:cNvPr>
          <p:cNvSpPr txBox="1"/>
          <p:nvPr/>
        </p:nvSpPr>
        <p:spPr>
          <a:xfrm>
            <a:off x="4007768" y="936637"/>
            <a:ext cx="6054863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原始字符串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message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}}&lt;/p&gt;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使用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computed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计算后反转字符串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reversedMessage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}}&lt;/p&gt;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使用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methods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计算后反转字符串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reversedMessage2()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}}&lt;/p&gt;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return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message: 'RUNOOB!!'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computed: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计算属性的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getter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reversedMessage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function()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// `this`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指向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vm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实例</a:t>
            </a: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this.message.split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('').reverse().join('')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methods: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reversedMessage2: function()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return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this.message.split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('').reverse().join('')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(app).mount('#app-demo')</a:t>
            </a: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9587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计算属性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59FA6B-399D-CB90-513A-FABF612A1ED3}"/>
              </a:ext>
            </a:extLst>
          </p:cNvPr>
          <p:cNvSpPr txBox="1"/>
          <p:nvPr/>
        </p:nvSpPr>
        <p:spPr>
          <a:xfrm>
            <a:off x="5159896" y="198884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59FB49-0752-06BE-9090-25361B3EA87A}"/>
              </a:ext>
            </a:extLst>
          </p:cNvPr>
          <p:cNvSpPr txBox="1"/>
          <p:nvPr/>
        </p:nvSpPr>
        <p:spPr>
          <a:xfrm>
            <a:off x="4511824" y="181380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A6AF24D-3284-B3EF-5EAE-16E73B99BE86}"/>
              </a:ext>
            </a:extLst>
          </p:cNvPr>
          <p:cNvSpPr/>
          <p:nvPr/>
        </p:nvSpPr>
        <p:spPr>
          <a:xfrm>
            <a:off x="523734" y="858698"/>
            <a:ext cx="276395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computed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属性默认只有</a:t>
            </a: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getter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，不过在需要时也可以提供一个</a:t>
            </a: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setter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。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endParaRPr lang="en-US" altLang="zh-CN" sz="2200" dirty="0">
              <a:latin typeface="仿宋" pitchFamily="49" charset="-122"/>
              <a:ea typeface="仿宋" pitchFamily="49" charset="-122"/>
            </a:endParaRPr>
          </a:p>
          <a:p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实例运行结果看在运行 </a:t>
            </a:r>
            <a:r>
              <a:rPr lang="en-US" altLang="zh-CN" sz="2200" dirty="0" err="1">
                <a:latin typeface="仿宋" pitchFamily="49" charset="-122"/>
                <a:ea typeface="仿宋" pitchFamily="49" charset="-122"/>
              </a:rPr>
              <a:t>vm.site</a:t>
            </a: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 = '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百度 </a:t>
            </a: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https://www.baidu.com';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 时，</a:t>
            </a: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setter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 会被调用</a:t>
            </a: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,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 </a:t>
            </a: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vm.name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和</a:t>
            </a: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vm.url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也会被对应更新。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B5A07B-8FDB-1432-B244-B7EAB7DC9D8B}"/>
              </a:ext>
            </a:extLst>
          </p:cNvPr>
          <p:cNvSpPr txBox="1"/>
          <p:nvPr/>
        </p:nvSpPr>
        <p:spPr>
          <a:xfrm>
            <a:off x="3159923" y="836553"/>
            <a:ext cx="6032421" cy="5678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data()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return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name: 'Google',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url: 'http://www.google.com'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computed: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site: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// getter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get: function()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return this.name + ' ' + this.url;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// setter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1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function(</a:t>
            </a:r>
            <a:r>
              <a:rPr lang="en-US" altLang="zh-CN" sz="11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newValue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var names = </a:t>
            </a:r>
            <a:r>
              <a:rPr lang="en-US" altLang="zh-CN" sz="11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newValue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.split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 ');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this.name = names[0];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this.url = names[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names.length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- 1];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vm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(app).mount('#app-demo');</a:t>
            </a:r>
          </a:p>
          <a:p>
            <a:b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document.write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('name: ' + vm.name + '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+ 'url: ' + vm.url + '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');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document.write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('------ 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更新数据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');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调用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setter, vm.name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和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vm.url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也会被对应更新</a:t>
            </a:r>
          </a:p>
          <a:p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vm.site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'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百度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https://www.baidu.com';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document.write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('name: ' + vm.name + 'url: ' + vm.url);</a:t>
            </a:r>
          </a:p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82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监听属性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59FA6B-399D-CB90-513A-FABF612A1ED3}"/>
              </a:ext>
            </a:extLst>
          </p:cNvPr>
          <p:cNvSpPr txBox="1"/>
          <p:nvPr/>
        </p:nvSpPr>
        <p:spPr>
          <a:xfrm>
            <a:off x="5159896" y="198884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59FB49-0752-06BE-9090-25361B3EA87A}"/>
              </a:ext>
            </a:extLst>
          </p:cNvPr>
          <p:cNvSpPr txBox="1"/>
          <p:nvPr/>
        </p:nvSpPr>
        <p:spPr>
          <a:xfrm>
            <a:off x="4511824" y="181380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254999-E2CF-1E28-CE2A-C224350EB20C}"/>
              </a:ext>
            </a:extLst>
          </p:cNvPr>
          <p:cNvSpPr/>
          <p:nvPr/>
        </p:nvSpPr>
        <p:spPr>
          <a:xfrm>
            <a:off x="526704" y="895284"/>
            <a:ext cx="93137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通过 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watch 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来响应数据的变化。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以下实例通过使用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watch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实现计数器。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有以下两种方式：</a:t>
            </a:r>
            <a:endParaRPr lang="zh-CN" altLang="en-US" sz="2200" b="1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FA14EB-AE71-8E43-8E22-EA459100C321}"/>
              </a:ext>
            </a:extLst>
          </p:cNvPr>
          <p:cNvSpPr txBox="1"/>
          <p:nvPr/>
        </p:nvSpPr>
        <p:spPr>
          <a:xfrm>
            <a:off x="335360" y="1813800"/>
            <a:ext cx="5400600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"font-size:25px;"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计数器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}}&lt;/p&gt;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@click="counter++" style="font-size:25px;"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点我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data()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return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counter: 1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watch: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counter: function(</a:t>
            </a:r>
            <a:r>
              <a:rPr lang="en-US" altLang="zh-CN" sz="11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nValue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oValue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alert('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计数器值的变化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:' + </a:t>
            </a:r>
            <a:r>
              <a:rPr lang="en-US" altLang="zh-CN" sz="11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oValue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' 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变为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+ </a:t>
            </a:r>
            <a:r>
              <a:rPr lang="en-US" altLang="zh-CN" sz="11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nValue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'!');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vm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(app).mount('#app-demo');</a:t>
            </a:r>
          </a:p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4C2AF4-6C93-BC5D-1DE0-8D2F329C10F9}"/>
              </a:ext>
            </a:extLst>
          </p:cNvPr>
          <p:cNvSpPr txBox="1"/>
          <p:nvPr/>
        </p:nvSpPr>
        <p:spPr>
          <a:xfrm>
            <a:off x="5879976" y="1813800"/>
            <a:ext cx="5472608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"font-size:25px;"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计数器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}}&lt;/p&gt;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@click="counter++" style="font-size:25px;"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点我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data()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return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counter: 1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vm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(app).mount('#app-demo');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vm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.$watch('counter', function(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nValue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oValue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    alert('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计数器值的变化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:' +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oValue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' 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变为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+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nValue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'!');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</a:p>
          <a:p>
            <a:endParaRPr lang="en-US" altLang="zh-CN" sz="1100" b="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endParaRPr lang="en-US" altLang="zh-CN" sz="1100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591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4B58138-110D-6EEF-1929-75A9D338D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68" y="836712"/>
            <a:ext cx="11161240" cy="329083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简介</a:t>
            </a:r>
            <a:endParaRPr lang="en-US" altLang="zh-CN" sz="3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 轻量级的以数据驱动的构建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Web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界面的前端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JavaScript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框架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 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基于标准 </a:t>
            </a: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HTML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CSS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和</a:t>
            </a: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JavaScript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构建</a:t>
            </a:r>
            <a:endParaRPr lang="en-US" altLang="zh-CN" sz="2200" dirty="0">
              <a:latin typeface="仿宋" pitchFamily="49" charset="-122"/>
              <a:ea typeface="仿宋" pitchFamily="49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 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通过尽可能简单的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API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实现高效的数据绑定和组合的灵活视图组件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 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只关注视图层，采用自底向上增量开发的设计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 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核心是一个响应的数据绑定系统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82AB5E-5FB5-AE3E-467D-BF466D5DF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6" y="4077072"/>
            <a:ext cx="6483543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26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样式绑定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59FA6B-399D-CB90-513A-FABF612A1ED3}"/>
              </a:ext>
            </a:extLst>
          </p:cNvPr>
          <p:cNvSpPr txBox="1"/>
          <p:nvPr/>
        </p:nvSpPr>
        <p:spPr>
          <a:xfrm>
            <a:off x="5159896" y="198884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59FB49-0752-06BE-9090-25361B3EA87A}"/>
              </a:ext>
            </a:extLst>
          </p:cNvPr>
          <p:cNvSpPr txBox="1"/>
          <p:nvPr/>
        </p:nvSpPr>
        <p:spPr>
          <a:xfrm>
            <a:off x="4511824" y="181380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90813E-8906-2CDC-CC47-D1960E3FCC77}"/>
              </a:ext>
            </a:extLst>
          </p:cNvPr>
          <p:cNvSpPr/>
          <p:nvPr/>
        </p:nvSpPr>
        <p:spPr>
          <a:xfrm>
            <a:off x="510728" y="908720"/>
            <a:ext cx="94830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v-bind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在处理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class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和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style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时，表达式的结果类型除了字符串之外，还可以是对象或数组。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32E4B3-0A0A-46D9-3909-D5E96C57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52" y="1772816"/>
            <a:ext cx="4659936" cy="3393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40B306-D796-6C49-B8A9-01669D14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602" y="1797699"/>
            <a:ext cx="2555279" cy="314496"/>
          </a:xfrm>
          <a:prstGeom prst="rect">
            <a:avLst/>
          </a:prstGeom>
        </p:spPr>
      </p:pic>
      <p:sp>
        <p:nvSpPr>
          <p:cNvPr id="10" name="右箭头 6">
            <a:extLst>
              <a:ext uri="{FF2B5EF4-FFF2-40B4-BE49-F238E27FC236}">
                <a16:creationId xmlns:a16="http://schemas.microsoft.com/office/drawing/2014/main" id="{AB14565B-25EA-FAEE-4307-7F09B9B72E3D}"/>
              </a:ext>
            </a:extLst>
          </p:cNvPr>
          <p:cNvSpPr/>
          <p:nvPr/>
        </p:nvSpPr>
        <p:spPr>
          <a:xfrm>
            <a:off x="5436097" y="1817433"/>
            <a:ext cx="762384" cy="300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4A36A20-6DD1-3807-1910-03AC56BA7EEE}"/>
              </a:ext>
            </a:extLst>
          </p:cNvPr>
          <p:cNvSpPr/>
          <p:nvPr/>
        </p:nvSpPr>
        <p:spPr>
          <a:xfrm>
            <a:off x="762386" y="2292333"/>
            <a:ext cx="76958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也可以在对象中传入更多属性用来动态切换多个 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class 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DBF37EB-9A30-3963-C5C7-166E000A8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780928"/>
            <a:ext cx="5028173" cy="59338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F6815AF-A6B2-BD7F-8002-E221C1FDB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3768228"/>
            <a:ext cx="3622784" cy="3261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B34FEA1-41BC-4F04-4837-21B3A4F73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73" y="4513308"/>
            <a:ext cx="6086475" cy="5524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DD4FF5A-2253-1641-D727-CA18463E6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773" y="5334347"/>
            <a:ext cx="3324225" cy="542925"/>
          </a:xfrm>
          <a:prstGeom prst="rect">
            <a:avLst/>
          </a:prstGeom>
        </p:spPr>
      </p:pic>
      <p:sp>
        <p:nvSpPr>
          <p:cNvPr id="17" name="右箭头 15">
            <a:extLst>
              <a:ext uri="{FF2B5EF4-FFF2-40B4-BE49-F238E27FC236}">
                <a16:creationId xmlns:a16="http://schemas.microsoft.com/office/drawing/2014/main" id="{3D278CA8-BC6E-64FC-4725-B151C94FF2CC}"/>
              </a:ext>
            </a:extLst>
          </p:cNvPr>
          <p:cNvSpPr/>
          <p:nvPr/>
        </p:nvSpPr>
        <p:spPr>
          <a:xfrm rot="5400000">
            <a:off x="2616141" y="5103188"/>
            <a:ext cx="406692" cy="331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6">
            <a:extLst>
              <a:ext uri="{FF2B5EF4-FFF2-40B4-BE49-F238E27FC236}">
                <a16:creationId xmlns:a16="http://schemas.microsoft.com/office/drawing/2014/main" id="{13659290-59E7-0121-402F-A2F2422B9997}"/>
              </a:ext>
            </a:extLst>
          </p:cNvPr>
          <p:cNvSpPr/>
          <p:nvPr/>
        </p:nvSpPr>
        <p:spPr>
          <a:xfrm rot="5400000">
            <a:off x="2385777" y="3365093"/>
            <a:ext cx="406692" cy="331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360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样式绑定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B8AB5C-8C5F-D0BF-77B3-0008FB8D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980728"/>
            <a:ext cx="9936067" cy="530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22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事件处理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D91EDC-E859-4960-C2AE-C7DD9565EAF2}"/>
              </a:ext>
            </a:extLst>
          </p:cNvPr>
          <p:cNvSpPr/>
          <p:nvPr/>
        </p:nvSpPr>
        <p:spPr>
          <a:xfrm>
            <a:off x="365306" y="871321"/>
            <a:ext cx="97631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用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v-on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指令来监听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DOM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事件。需要使用一个方法来调用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JavaScript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方法。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v-on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可以接收一个定义的方法来调用。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v-on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可以缩写为</a:t>
            </a: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@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符号。</a:t>
            </a:r>
            <a:endParaRPr lang="zh-CN" altLang="en-US" sz="2200" b="1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FC9736-F711-9858-3BE8-445A9D214224}"/>
              </a:ext>
            </a:extLst>
          </p:cNvPr>
          <p:cNvSpPr txBox="1"/>
          <p:nvPr/>
        </p:nvSpPr>
        <p:spPr>
          <a:xfrm>
            <a:off x="526704" y="1623249"/>
            <a:ext cx="502092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`greet` 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是在下面定义的方法名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zh-CN" alt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@click="greet"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点我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data()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return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name: 'Vue Event Test'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methods: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greet(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// `methods` </a:t>
            </a:r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内部的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`this` </a:t>
            </a:r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指向当前活动实例</a:t>
            </a:r>
          </a:p>
          <a:p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alert('Hello ' + this.name + '!');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// `event` </a:t>
            </a:r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是原生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DOM event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if (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alert(</a:t>
            </a:r>
            <a:r>
              <a:rPr lang="en-US" altLang="zh-CN" sz="12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.target.tagName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(app).mount('#app-demo');</a:t>
            </a: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zh-CN" altLang="en-US" sz="1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E6DF28-DFE7-87DE-9244-5660F8AC4533}"/>
              </a:ext>
            </a:extLst>
          </p:cNvPr>
          <p:cNvSpPr txBox="1"/>
          <p:nvPr/>
        </p:nvSpPr>
        <p:spPr>
          <a:xfrm>
            <a:off x="6023992" y="1640762"/>
            <a:ext cx="443262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@click="say(</a:t>
            </a:r>
            <a:r>
              <a:rPr lang="en-US" altLang="zh-C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'hi'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Say hi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@click="say(</a:t>
            </a:r>
            <a:r>
              <a:rPr lang="en-US" altLang="zh-C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'what'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Say what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data()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return {}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methods: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say(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alert(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(app).mount('#app-demo');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983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事件处理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5BD194-1269-9917-D8B7-722E16FD6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51404"/>
            <a:ext cx="6548428" cy="647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30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事件处理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E94D3B-B89A-FBDF-541A-9267F3468E66}"/>
              </a:ext>
            </a:extLst>
          </p:cNvPr>
          <p:cNvSpPr/>
          <p:nvPr/>
        </p:nvSpPr>
        <p:spPr>
          <a:xfrm>
            <a:off x="699602" y="908720"/>
            <a:ext cx="787281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事件修饰符：用于处理 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DOM 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事件细节，如：</a:t>
            </a:r>
            <a:r>
              <a:rPr lang="en-US" altLang="zh-CN" sz="2200" b="1" dirty="0" err="1">
                <a:latin typeface="仿宋" pitchFamily="49" charset="-122"/>
                <a:ea typeface="仿宋" pitchFamily="49" charset="-122"/>
              </a:rPr>
              <a:t>event.preventDefault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() 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或 </a:t>
            </a:r>
            <a:r>
              <a:rPr lang="en-US" altLang="zh-CN" sz="2200" b="1" dirty="0" err="1">
                <a:latin typeface="仿宋" pitchFamily="49" charset="-122"/>
                <a:ea typeface="仿宋" pitchFamily="49" charset="-122"/>
              </a:rPr>
              <a:t>event.stopPropagation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()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。通过由点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(.)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表示的指令后缀来调用修饰符。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6AF439-1B35-41EC-06D8-72272A798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132856"/>
            <a:ext cx="2046447" cy="24772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80F0BF-E2AA-30C0-35F1-3FA5C3B93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123" y="2132856"/>
            <a:ext cx="4940215" cy="405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03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事件处理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59FA6B-399D-CB90-513A-FABF612A1ED3}"/>
              </a:ext>
            </a:extLst>
          </p:cNvPr>
          <p:cNvSpPr txBox="1"/>
          <p:nvPr/>
        </p:nvSpPr>
        <p:spPr>
          <a:xfrm>
            <a:off x="5159896" y="198884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59FB49-0752-06BE-9090-25361B3EA87A}"/>
              </a:ext>
            </a:extLst>
          </p:cNvPr>
          <p:cNvSpPr txBox="1"/>
          <p:nvPr/>
        </p:nvSpPr>
        <p:spPr>
          <a:xfrm>
            <a:off x="4511824" y="181380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A6B2C2-06B4-25C0-2AED-D1D90674AD5F}"/>
              </a:ext>
            </a:extLst>
          </p:cNvPr>
          <p:cNvSpPr/>
          <p:nvPr/>
        </p:nvSpPr>
        <p:spPr>
          <a:xfrm>
            <a:off x="335360" y="980728"/>
            <a:ext cx="10657184" cy="460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例如：</a:t>
            </a:r>
            <a:endParaRPr lang="en-US" altLang="zh-CN" sz="2000" b="1" dirty="0">
              <a:latin typeface="仿宋" pitchFamily="49" charset="-122"/>
              <a:ea typeface="仿宋" pitchFamily="49" charset="-122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&lt;form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form_action.php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默认提交事件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提交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阻止默认事件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提交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v-on:click.prevent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submitCLICK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'prevent</a:t>
            </a:r>
            <a:r>
              <a:rPr lang="zh-CN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阻止默认事件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&lt;/form&gt;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return {}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methods: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submitCLICK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alert(</a:t>
            </a:r>
            <a:r>
              <a:rPr lang="en-US" altLang="zh-C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(app).mount('#app-demo');</a:t>
            </a: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zh-CN" altLang="en-US" b="1" dirty="0">
              <a:latin typeface="仿宋" pitchFamily="49" charset="-122"/>
              <a:ea typeface="仿宋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7494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事件处理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75D766A-29E7-138B-39A7-0CC1ACACCAA8}"/>
              </a:ext>
            </a:extLst>
          </p:cNvPr>
          <p:cNvSpPr/>
          <p:nvPr/>
        </p:nvSpPr>
        <p:spPr>
          <a:xfrm>
            <a:off x="717391" y="908720"/>
            <a:ext cx="78728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按键修饰符：在监听键盘事件时使用。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02D231-437F-335E-F5E0-EEA713DC9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11" y="1340767"/>
            <a:ext cx="3562223" cy="41908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C1239C4-6483-2910-D23C-2FC38F5933D0}"/>
              </a:ext>
            </a:extLst>
          </p:cNvPr>
          <p:cNvSpPr/>
          <p:nvPr/>
        </p:nvSpPr>
        <p:spPr>
          <a:xfrm>
            <a:off x="744286" y="1772816"/>
            <a:ext cx="4187754" cy="428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 err="1">
                <a:latin typeface="仿宋" pitchFamily="49" charset="-122"/>
                <a:ea typeface="仿宋" pitchFamily="49" charset="-122"/>
              </a:rPr>
              <a:t>Vue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 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为最常用的按键提供了别名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29208B-7472-AA29-6E73-2472DF024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11" y="2214756"/>
            <a:ext cx="2704929" cy="8779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148CAD-6E4F-3F67-8DB2-891CD2AB4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3" y="2132856"/>
            <a:ext cx="4113497" cy="95981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5D737E6-ABFF-5767-A2D4-45FC4C0FAC3E}"/>
              </a:ext>
            </a:extLst>
          </p:cNvPr>
          <p:cNvSpPr/>
          <p:nvPr/>
        </p:nvSpPr>
        <p:spPr>
          <a:xfrm>
            <a:off x="847112" y="3092672"/>
            <a:ext cx="4187754" cy="428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全部的按键别名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1D0E4F-0089-E64B-30F2-80D8A88B1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486" y="3521649"/>
            <a:ext cx="2440894" cy="23556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9109CED-994D-2619-B71B-E39DE8EF8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3486676"/>
            <a:ext cx="2768950" cy="210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48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40E7591-8925-6180-2A1C-00270CF4C19C}"/>
              </a:ext>
            </a:extLst>
          </p:cNvPr>
          <p:cNvSpPr/>
          <p:nvPr/>
        </p:nvSpPr>
        <p:spPr>
          <a:xfrm>
            <a:off x="441190" y="906860"/>
            <a:ext cx="96152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v-model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指令用来在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input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select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text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checkbox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radio 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等控件上创建双向数据绑定，会根据控件类型自动选取正确的方法来更新元素的值。按钮的事件可用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v-on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监听事件，并对用户的输入进行响应。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653D247-0FB8-025F-ED02-8F1DE1967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2348880"/>
            <a:ext cx="6380709" cy="345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12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29DC42-79D5-0239-1B84-05A94DA507B8}"/>
              </a:ext>
            </a:extLst>
          </p:cNvPr>
          <p:cNvSpPr/>
          <p:nvPr/>
        </p:nvSpPr>
        <p:spPr>
          <a:xfrm>
            <a:off x="717391" y="980728"/>
            <a:ext cx="78728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表单有以下修饰符：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549A7E9-50CC-E742-7669-3CC73051E3CF}"/>
              </a:ext>
            </a:extLst>
          </p:cNvPr>
          <p:cNvSpPr/>
          <p:nvPr/>
        </p:nvSpPr>
        <p:spPr>
          <a:xfrm>
            <a:off x="635591" y="1340768"/>
            <a:ext cx="78728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lazy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：默认情况下，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input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事件中同步输入框的值和数据，但可以用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.lazy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转变为在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change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事件中同步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lazy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修饰符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【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按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enter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键，或者 输入框失去焦点时，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才会改变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】 --&gt;</a:t>
            </a:r>
            <a:endParaRPr lang="zh-CN" alt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v-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model.lazy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txtMessage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zh-CN" altLang="en-US" sz="2200" b="1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56CEF2-60AB-1CA1-F37B-0203B8246DF7}"/>
              </a:ext>
            </a:extLst>
          </p:cNvPr>
          <p:cNvSpPr/>
          <p:nvPr/>
        </p:nvSpPr>
        <p:spPr>
          <a:xfrm>
            <a:off x="673801" y="2631367"/>
            <a:ext cx="787281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number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：将用户输入值转为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Number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类型（如果原值的转换结果为</a:t>
            </a:r>
            <a:r>
              <a:rPr lang="en-US" altLang="zh-CN" sz="2200" b="1" dirty="0" err="1">
                <a:latin typeface="仿宋" pitchFamily="49" charset="-122"/>
                <a:ea typeface="仿宋" pitchFamily="49" charset="-122"/>
              </a:rPr>
              <a:t>NaN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则返回原值）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number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修饰符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v-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model.number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numberMessage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zh-CN" altLang="en-US" sz="2200" b="1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4CC0FB-9262-CD12-E3BB-049B8F2B2FF0}"/>
              </a:ext>
            </a:extLst>
          </p:cNvPr>
          <p:cNvSpPr/>
          <p:nvPr/>
        </p:nvSpPr>
        <p:spPr>
          <a:xfrm>
            <a:off x="690422" y="3921966"/>
            <a:ext cx="787281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trim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：添加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trim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修饰符到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v-model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可以自动过滤用户输入的首尾空格上过滤输入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number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修饰符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v-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model.trim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trimMessage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zh-CN" altLang="en-US" sz="1200" b="1" dirty="0">
              <a:latin typeface="仿宋" pitchFamily="49" charset="-122"/>
              <a:ea typeface="仿宋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1693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F012D06-ACE0-53A2-E38F-B2C2F8944C01}"/>
              </a:ext>
            </a:extLst>
          </p:cNvPr>
          <p:cNvSpPr/>
          <p:nvPr/>
        </p:nvSpPr>
        <p:spPr>
          <a:xfrm>
            <a:off x="526704" y="867222"/>
            <a:ext cx="952973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组件的基本概念组件可以扩展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HTML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元素，封装可重用的代码。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组件系统可以用独立可复用的小组件来构建大型应用，几乎任意类型的应用的界面都可以抽象为一个组件树。也就是说把一个大的功能，拆分成一个个子组件。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854A35-0978-5C98-4734-1207AA1FB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2564904"/>
            <a:ext cx="72390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1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4B58138-110D-6EEF-1929-75A9D338D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68" y="836712"/>
            <a:ext cx="10513168" cy="46474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>
              <a:lnSpc>
                <a:spcPct val="150000"/>
              </a:lnSpc>
              <a:buNone/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优点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  <a:buNone/>
              <a:defRPr/>
            </a:pP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（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1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）轻量高效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——20kB </a:t>
            </a:r>
            <a:r>
              <a:rPr lang="en-US" altLang="zh-CN" sz="2000" b="1" dirty="0" err="1">
                <a:latin typeface="仿宋" pitchFamily="49" charset="-122"/>
                <a:ea typeface="仿宋" pitchFamily="49" charset="-122"/>
              </a:rPr>
              <a:t>min+gzip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 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运行大小，超快虚拟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DOM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最省心的优化</a:t>
            </a:r>
            <a:br>
              <a:rPr lang="en-US" altLang="zh-CN" sz="2000" b="1" dirty="0">
                <a:latin typeface="仿宋" pitchFamily="49" charset="-122"/>
                <a:ea typeface="仿宋" pitchFamily="49" charset="-122"/>
              </a:rPr>
            </a:b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（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2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）易学易用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——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基于标准 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HTML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CSS 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和 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JavaScript 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构建，提供容易上手的 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API 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和一流的文档</a:t>
            </a:r>
            <a:endParaRPr lang="en-US" altLang="zh-CN" sz="2000" b="1" dirty="0">
              <a:latin typeface="仿宋" pitchFamily="49" charset="-122"/>
              <a:ea typeface="仿宋" pitchFamily="49" charset="-122"/>
            </a:endParaRPr>
          </a:p>
          <a:p>
            <a:pPr>
              <a:buNone/>
            </a:pP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（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3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）性能出色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——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经过编译器优化、完全响应式的渲染系统，几乎不需要手动优化</a:t>
            </a:r>
          </a:p>
          <a:p>
            <a:pPr>
              <a:buNone/>
            </a:pP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（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4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）易开发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——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支持热加载（即修改源代码后，无需刷新即可在页面上看到效果）</a:t>
            </a:r>
            <a:endParaRPr lang="en-US" altLang="zh-CN" sz="2000" b="1" dirty="0">
              <a:latin typeface="仿宋" pitchFamily="49" charset="-122"/>
              <a:ea typeface="仿宋" pitchFamily="49" charset="-122"/>
            </a:endParaRPr>
          </a:p>
          <a:p>
            <a:pPr>
              <a:buNone/>
            </a:pP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（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5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）灵活多变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——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丰富的、可渐进式集成的生态系统，可以根据应用规模在库和框架间切换自如</a:t>
            </a:r>
            <a:endParaRPr lang="en-US" altLang="zh-CN" sz="2000" b="1" dirty="0">
              <a:latin typeface="仿宋" pitchFamily="49" charset="-122"/>
              <a:ea typeface="仿宋" pitchFamily="49" charset="-122"/>
            </a:endParaRPr>
          </a:p>
          <a:p>
            <a:pPr>
              <a:buNone/>
            </a:pPr>
            <a:endParaRPr lang="en-US" altLang="zh-CN" sz="2000" dirty="0">
              <a:latin typeface="仿宋" pitchFamily="49" charset="-122"/>
              <a:ea typeface="仿宋" pitchFamily="49" charset="-122"/>
            </a:endParaRPr>
          </a:p>
          <a:p>
            <a:pPr>
              <a:buNone/>
            </a:pP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 使用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Vue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的项目：</a:t>
            </a:r>
            <a:endParaRPr lang="en-US" altLang="zh-CN" sz="2000" b="1" dirty="0">
              <a:latin typeface="仿宋" pitchFamily="49" charset="-122"/>
              <a:ea typeface="仿宋" pitchFamily="49" charset="-122"/>
            </a:endParaRPr>
          </a:p>
          <a:p>
            <a:pPr>
              <a:buNone/>
            </a:pP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 1.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天猫、饿了么、小米商城、途牛、苏宁易购、微博头条 </a:t>
            </a:r>
            <a:endParaRPr lang="en-US" altLang="zh-CN" sz="2000" b="1" dirty="0">
              <a:latin typeface="仿宋" pitchFamily="49" charset="-122"/>
              <a:ea typeface="仿宋" pitchFamily="49" charset="-122"/>
            </a:endParaRPr>
          </a:p>
          <a:p>
            <a:pPr>
              <a:buNone/>
            </a:pP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 2.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其中某些使用了</a:t>
            </a:r>
            <a:r>
              <a:rPr lang="en-US" altLang="zh-CN" sz="2000" b="1" dirty="0" err="1">
                <a:latin typeface="仿宋" pitchFamily="49" charset="-122"/>
                <a:ea typeface="仿宋" pitchFamily="49" charset="-122"/>
              </a:rPr>
              <a:t>vue</a:t>
            </a: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-native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，也就是</a:t>
            </a:r>
            <a:r>
              <a:rPr lang="en-US" altLang="zh-CN" sz="2000" b="1" dirty="0" err="1">
                <a:latin typeface="仿宋" pitchFamily="49" charset="-122"/>
                <a:ea typeface="仿宋" pitchFamily="49" charset="-122"/>
              </a:rPr>
              <a:t>weex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（比单纯前端多了后端部分）</a:t>
            </a:r>
            <a:endParaRPr lang="en-US" altLang="zh-CN" sz="2000" b="1" dirty="0">
              <a:latin typeface="仿宋" pitchFamily="49" charset="-122"/>
              <a:ea typeface="仿宋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9611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E26B70-61F2-9540-3882-55B8439F0579}"/>
              </a:ext>
            </a:extLst>
          </p:cNvPr>
          <p:cNvSpPr/>
          <p:nvPr/>
        </p:nvSpPr>
        <p:spPr>
          <a:xfrm>
            <a:off x="623392" y="908720"/>
            <a:ext cx="94330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1.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全局组件：</a:t>
            </a:r>
            <a:endParaRPr lang="en-US" altLang="zh-CN" sz="2200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A56FEA7-6B92-55F6-AA5C-30BD2A38F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413446"/>
            <a:ext cx="8064896" cy="123376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B8F5071-14C3-7DAB-F803-CD71261856B7}"/>
              </a:ext>
            </a:extLst>
          </p:cNvPr>
          <p:cNvSpPr txBox="1"/>
          <p:nvPr/>
        </p:nvSpPr>
        <p:spPr>
          <a:xfrm>
            <a:off x="624853" y="2644797"/>
            <a:ext cx="3647152" cy="398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&lt;button-counter&gt;&lt;/button-counter&gt;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app =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({});</a:t>
            </a:r>
          </a:p>
          <a:p>
            <a:b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定义一个名为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button-counter 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的新全局组件</a:t>
            </a:r>
          </a:p>
          <a:p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app.component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('button-counter',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data()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return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count: 0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template: `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@click="count++"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点了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次！</a:t>
            </a:r>
          </a:p>
          <a:p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`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app.mount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('#app-demo');</a:t>
            </a:r>
          </a:p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26560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C82C15B-C851-758C-41CE-4B91BD254039}"/>
              </a:ext>
            </a:extLst>
          </p:cNvPr>
          <p:cNvSpPr/>
          <p:nvPr/>
        </p:nvSpPr>
        <p:spPr>
          <a:xfrm>
            <a:off x="422076" y="920170"/>
            <a:ext cx="943304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2.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局部组件：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FDAAD38-30A6-C698-9ED5-81A0E5093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82" y="1434674"/>
            <a:ext cx="8568952" cy="15679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C1768E6-B8D1-7476-A2FB-35DD5B6DC435}"/>
              </a:ext>
            </a:extLst>
          </p:cNvPr>
          <p:cNvSpPr txBox="1"/>
          <p:nvPr/>
        </p:nvSpPr>
        <p:spPr>
          <a:xfrm>
            <a:off x="520387" y="3140968"/>
            <a:ext cx="319831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runoob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-a&gt;&lt;/</a:t>
            </a:r>
            <a:r>
              <a:rPr lang="en-US" altLang="zh-CN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runoob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-a&gt;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var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runoobA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template: '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自定义组件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创建一个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 </a:t>
            </a:r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应用</a:t>
            </a:r>
          </a:p>
          <a:p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app =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components: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'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runoob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-a':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runoobA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app.mount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('#app-demo');</a:t>
            </a:r>
          </a:p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154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D2CA5A-5CE2-15C4-DADA-4DB0E4B0B4BF}"/>
              </a:ext>
            </a:extLst>
          </p:cNvPr>
          <p:cNvSpPr/>
          <p:nvPr/>
        </p:nvSpPr>
        <p:spPr>
          <a:xfrm>
            <a:off x="479376" y="908720"/>
            <a:ext cx="94330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3.prop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：父组件用来传递数据的一个自定义属性。父组件的数据需要通过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props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把数据传给子组件，子组件需要显式地用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props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选项声明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prop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0FEDFF-B45D-1A4F-FFFA-F93885E77473}"/>
              </a:ext>
            </a:extLst>
          </p:cNvPr>
          <p:cNvSpPr txBox="1"/>
          <p:nvPr/>
        </p:nvSpPr>
        <p:spPr>
          <a:xfrm>
            <a:off x="623392" y="1743753"/>
            <a:ext cx="402225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&lt;site-name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"Google"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&gt;&lt;/site-name&gt;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&lt;site-name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"Baidu"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&gt;&lt;/site-name&gt;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&lt;site-name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"Taobao"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&gt;&lt;/site-name&gt;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({});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app.component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('site-name',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props: ['title'],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template: `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&lt;h4&gt;{{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title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}}&lt;/h4&gt;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`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app.mount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('#app-demo');</a:t>
            </a: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480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8314A8C-E7A9-BD0B-91F0-42C3D967EB31}"/>
              </a:ext>
            </a:extLst>
          </p:cNvPr>
          <p:cNvSpPr/>
          <p:nvPr/>
        </p:nvSpPr>
        <p:spPr>
          <a:xfrm>
            <a:off x="505820" y="836553"/>
            <a:ext cx="94066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4.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动态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prop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：可以用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v-bind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动态绑定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props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的值到父组件的数据中。每当父组件的数据变化时，该变化也会传导给子组件。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r>
              <a:rPr lang="zh-CN" altLang="en-US" sz="2200" b="1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注意</a:t>
            </a:r>
            <a:r>
              <a:rPr lang="en-US" altLang="zh-CN" sz="2200" b="1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: prop </a:t>
            </a:r>
            <a:r>
              <a:rPr lang="zh-CN" altLang="en-US" sz="2200" b="1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是单向绑定的，当父组件的属性变化时，将传导给子组件，但是不会反过来。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8B605A-AD7C-DAC8-48FE-0A2B09BF1F9F}"/>
              </a:ext>
            </a:extLst>
          </p:cNvPr>
          <p:cNvSpPr txBox="1"/>
          <p:nvPr/>
        </p:nvSpPr>
        <p:spPr>
          <a:xfrm>
            <a:off x="540532" y="2283103"/>
            <a:ext cx="657103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&lt;site-info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v-for="site in sites" :id="site.id" :title="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site.title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&gt;&lt;/site-info&gt;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Site =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data()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return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sites: [{id: 1, title: 'Google’}, </a:t>
            </a:r>
          </a:p>
          <a:p>
            <a:r>
              <a:rPr lang="en-US" altLang="zh-CN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{id: 2, title: 'Baidu’}, </a:t>
            </a:r>
          </a:p>
          <a:p>
            <a:r>
              <a:rPr lang="en-US" altLang="zh-CN" sz="11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{id: 3, title: 'Taobao’}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]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(Site);</a:t>
            </a:r>
          </a:p>
          <a:p>
            <a:b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app.component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('site-info', {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props: ['id', 'title'],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template: `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&lt;h4&gt;{{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id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title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}}&lt;/h4&gt;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`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app.mount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('#app-demo');</a:t>
            </a:r>
          </a:p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1475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28E0A2-C2F5-976F-3DCC-E7FCA8AB1F6B}"/>
              </a:ext>
            </a:extLst>
          </p:cNvPr>
          <p:cNvSpPr/>
          <p:nvPr/>
        </p:nvSpPr>
        <p:spPr>
          <a:xfrm>
            <a:off x="505820" y="908720"/>
            <a:ext cx="940660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5.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自定义事件：父组件是使用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props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传递数据给子组件，但如果子组件要把数据传递回去，就需要使用自定义事件。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使用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v-on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绑定自定义事件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, </a:t>
            </a:r>
            <a:r>
              <a:rPr lang="en-US" altLang="zh-CN" sz="2200" b="1" dirty="0" err="1">
                <a:latin typeface="仿宋" pitchFamily="49" charset="-122"/>
                <a:ea typeface="仿宋" pitchFamily="49" charset="-122"/>
              </a:rPr>
              <a:t>Vue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实例都实现了以下事件接口：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使用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$on(</a:t>
            </a:r>
            <a:r>
              <a:rPr lang="en-US" altLang="zh-CN" sz="2200" b="1" dirty="0" err="1">
                <a:latin typeface="仿宋" pitchFamily="49" charset="-122"/>
                <a:ea typeface="仿宋" pitchFamily="49" charset="-122"/>
              </a:rPr>
              <a:t>eventName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)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监听事件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使用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$emit(</a:t>
            </a:r>
            <a:r>
              <a:rPr lang="en-US" altLang="zh-CN" sz="2200" b="1" dirty="0" err="1">
                <a:latin typeface="仿宋" pitchFamily="49" charset="-122"/>
                <a:ea typeface="仿宋" pitchFamily="49" charset="-122"/>
              </a:rPr>
              <a:t>eventName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)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触发事件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父组件可以在使用子组件的地方直接用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v-on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来监听子组件触发的事件。</a:t>
            </a:r>
          </a:p>
          <a:p>
            <a:endParaRPr lang="zh-CN" altLang="en-US" sz="2200" b="1" dirty="0">
              <a:latin typeface="仿宋" pitchFamily="49" charset="-122"/>
              <a:ea typeface="仿宋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2096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自定义指令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20EB6F-5E26-00D8-037E-AF4F666F4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00" y="2132856"/>
            <a:ext cx="10369151" cy="42559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4150136-2803-98FA-1A1C-CC7F5FF36354}"/>
              </a:ext>
            </a:extLst>
          </p:cNvPr>
          <p:cNvSpPr/>
          <p:nvPr/>
        </p:nvSpPr>
        <p:spPr>
          <a:xfrm>
            <a:off x="514452" y="908720"/>
            <a:ext cx="95419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除核心指令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(v-model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和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v-show)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外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,Vue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也允许注册自定义指令，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directive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用于定义全局指令，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directives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用于定义局部指令。</a:t>
            </a:r>
          </a:p>
        </p:txBody>
      </p:sp>
    </p:spTree>
    <p:extLst>
      <p:ext uri="{BB962C8B-B14F-4D97-AF65-F5344CB8AC3E}">
        <p14:creationId xmlns:p14="http://schemas.microsoft.com/office/powerpoint/2010/main" val="1597411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自定义指令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F3C5F0-AF57-1DD4-97FA-07CE92A8D333}"/>
              </a:ext>
            </a:extLst>
          </p:cNvPr>
          <p:cNvSpPr/>
          <p:nvPr/>
        </p:nvSpPr>
        <p:spPr>
          <a:xfrm>
            <a:off x="514452" y="908720"/>
            <a:ext cx="95419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全局指令：</a:t>
            </a:r>
            <a:endParaRPr lang="zh-CN" altLang="en-US" sz="2200" b="1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DA6A30-AAD9-8ED0-6148-8435B33ACFC6}"/>
              </a:ext>
            </a:extLst>
          </p:cNvPr>
          <p:cNvSpPr txBox="1"/>
          <p:nvPr/>
        </p:nvSpPr>
        <p:spPr>
          <a:xfrm>
            <a:off x="681091" y="1556792"/>
            <a:ext cx="5392823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页面载入时，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元素自动获取焦点：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v-focus type="text" id="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txtFirst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&gt;&lt;/input&gt;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txtSecond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({});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app.directive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('focus',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当被绑定的元素挂载到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DOM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中时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……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mounted(</a:t>
            </a:r>
            <a:r>
              <a:rPr lang="en-US" altLang="zh-C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聚焦元素</a:t>
            </a: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.focus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app.mount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('#app-demo');</a:t>
            </a: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9623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自定义指令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F3C5F0-AF57-1DD4-97FA-07CE92A8D333}"/>
              </a:ext>
            </a:extLst>
          </p:cNvPr>
          <p:cNvSpPr/>
          <p:nvPr/>
        </p:nvSpPr>
        <p:spPr>
          <a:xfrm>
            <a:off x="514452" y="908720"/>
            <a:ext cx="95419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局部指令：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A5CBA6-F7AE-05D6-B20E-37A51971995C}"/>
              </a:ext>
            </a:extLst>
          </p:cNvPr>
          <p:cNvSpPr txBox="1"/>
          <p:nvPr/>
        </p:nvSpPr>
        <p:spPr>
          <a:xfrm>
            <a:off x="529943" y="1339607"/>
            <a:ext cx="502733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页面载入时，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 </a:t>
            </a:r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元素自动获取焦点：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v-focus type="text" id="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txtFirst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&gt;&lt;/input&gt;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txtSecond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data()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return {}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directives: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focus: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// </a:t>
            </a:r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指令的定义</a:t>
            </a:r>
          </a:p>
          <a:p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mounted(</a:t>
            </a:r>
            <a:r>
              <a:rPr lang="en-US" altLang="zh-CN" sz="12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zh-CN" sz="12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.focus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app.mount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('#app-demo');</a:t>
            </a:r>
          </a:p>
          <a:p>
            <a:r>
              <a:rPr lang="en-US" altLang="zh-CN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310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自定义指令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F3C5F0-AF57-1DD4-97FA-07CE92A8D333}"/>
              </a:ext>
            </a:extLst>
          </p:cNvPr>
          <p:cNvSpPr/>
          <p:nvPr/>
        </p:nvSpPr>
        <p:spPr>
          <a:xfrm>
            <a:off x="514452" y="908720"/>
            <a:ext cx="95419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可通过以下钩子函数实现自定义指令：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3F61BE2-4886-8A25-1F87-59443CD7C78A}"/>
              </a:ext>
            </a:extLst>
          </p:cNvPr>
          <p:cNvSpPr/>
          <p:nvPr/>
        </p:nvSpPr>
        <p:spPr>
          <a:xfrm>
            <a:off x="526704" y="1350686"/>
            <a:ext cx="954198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created: 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在绑定元素的属性或事件监听器被应用之前调用。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200" b="1" dirty="0" err="1">
                <a:latin typeface="仿宋" pitchFamily="49" charset="-122"/>
                <a:ea typeface="仿宋" pitchFamily="49" charset="-122"/>
              </a:rPr>
              <a:t>beforeMount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: 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指令第一次绑定到元素并且在挂载父组件之前调用。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mounted: 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在绑定元素的父组件被挂载后调用。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200" b="1" dirty="0" err="1">
                <a:latin typeface="仿宋" pitchFamily="49" charset="-122"/>
                <a:ea typeface="仿宋" pitchFamily="49" charset="-122"/>
              </a:rPr>
              <a:t>beforeUpdate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: 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在更新包含组件的 </a:t>
            </a:r>
            <a:r>
              <a:rPr lang="en-US" altLang="zh-CN" sz="2200" b="1" dirty="0" err="1">
                <a:latin typeface="仿宋" pitchFamily="49" charset="-122"/>
                <a:ea typeface="仿宋" pitchFamily="49" charset="-122"/>
              </a:rPr>
              <a:t>VNode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 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之前调用。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updated: 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在包含组件的 </a:t>
            </a:r>
            <a:r>
              <a:rPr lang="en-US" altLang="zh-CN" sz="2200" b="1" dirty="0" err="1">
                <a:latin typeface="仿宋" pitchFamily="49" charset="-122"/>
                <a:ea typeface="仿宋" pitchFamily="49" charset="-122"/>
              </a:rPr>
              <a:t>VNode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 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及其子组件的 </a:t>
            </a:r>
            <a:r>
              <a:rPr lang="en-US" altLang="zh-CN" sz="2200" b="1" dirty="0" err="1">
                <a:latin typeface="仿宋" pitchFamily="49" charset="-122"/>
                <a:ea typeface="仿宋" pitchFamily="49" charset="-122"/>
              </a:rPr>
              <a:t>VNode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 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更新后调用。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200" b="1" dirty="0" err="1">
                <a:latin typeface="仿宋" pitchFamily="49" charset="-122"/>
                <a:ea typeface="仿宋" pitchFamily="49" charset="-122"/>
              </a:rPr>
              <a:t>beforeUnmount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: 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当指令与在绑定元素父组件卸载之前时，只调用一次。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unmounted: 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当指令与元素解除绑定且父组件已卸载时，只调用一次。</a:t>
            </a:r>
          </a:p>
        </p:txBody>
      </p:sp>
    </p:spTree>
    <p:extLst>
      <p:ext uri="{BB962C8B-B14F-4D97-AF65-F5344CB8AC3E}">
        <p14:creationId xmlns:p14="http://schemas.microsoft.com/office/powerpoint/2010/main" val="18420654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路由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136A7F-CC9A-0EC8-12E1-EB678B820B4E}"/>
              </a:ext>
            </a:extLst>
          </p:cNvPr>
          <p:cNvSpPr/>
          <p:nvPr/>
        </p:nvSpPr>
        <p:spPr>
          <a:xfrm>
            <a:off x="454946" y="3180451"/>
            <a:ext cx="960149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组件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&lt;router-link&gt;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用于设置一个导航链接，切换不同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HTML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内容。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组件</a:t>
            </a: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&lt;router-view&gt;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将显示与</a:t>
            </a:r>
            <a:r>
              <a:rPr lang="en-US" altLang="zh-CN" sz="2200" dirty="0" err="1">
                <a:latin typeface="仿宋" pitchFamily="49" charset="-122"/>
                <a:ea typeface="仿宋" pitchFamily="49" charset="-122"/>
              </a:rPr>
              <a:t>url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对应的组件。可以把它放在任何地方，以适应你的布局。</a:t>
            </a:r>
            <a:endParaRPr lang="en-US" altLang="zh-CN" sz="22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547FC6-D046-2EDD-ABAD-A994BB4EE2A9}"/>
              </a:ext>
            </a:extLst>
          </p:cNvPr>
          <p:cNvSpPr txBox="1"/>
          <p:nvPr/>
        </p:nvSpPr>
        <p:spPr>
          <a:xfrm>
            <a:off x="623392" y="4288447"/>
            <a:ext cx="635622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使用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router-link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组件进行导航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通过传递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`to`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来指定链接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&lt;!--`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&lt;router-link&gt;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`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将呈现一个带有正确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`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属性的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&lt;a&gt;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`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标签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&lt;router-link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Go to Home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&lt;/router-link&gt;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&lt;router-link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"/about"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Go to About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&lt;/router-link&gt;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路由出口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路由匹配到的组件将渲染在这里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&lt;router-view&gt;&lt;/router-view&gt;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73BE742-623D-F4DA-EEB7-B7A841AD6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853295"/>
            <a:ext cx="9912424" cy="22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4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4B58138-110D-6EEF-1929-75A9D338D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68" y="836712"/>
            <a:ext cx="11377264" cy="71558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>
              <a:lnSpc>
                <a:spcPct val="150000"/>
              </a:lnSpc>
              <a:buNone/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优点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0AAF073-1428-1C6A-968E-654C8A8B9886}"/>
              </a:ext>
            </a:extLst>
          </p:cNvPr>
          <p:cNvSpPr/>
          <p:nvPr/>
        </p:nvSpPr>
        <p:spPr>
          <a:xfrm>
            <a:off x="1784412" y="1124744"/>
            <a:ext cx="8642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indent="-256032"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b="1" dirty="0">
                <a:latin typeface="仿宋" pitchFamily="49" charset="-122"/>
                <a:ea typeface="仿宋" pitchFamily="49" charset="-122"/>
                <a:hlinkClick r:id="rId4" tooltip="react, vue, angular的下载趋势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React, Vue, Angular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  <a:hlinkClick r:id="rId4" tooltip="react, vue, angular的下载趋势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的下载趋势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D48753-D786-2D3C-4242-EA56210B3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40" y="1600085"/>
            <a:ext cx="8424936" cy="32331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9815605-08B5-B5F3-2B94-7342EBA7E6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945" y="4916113"/>
            <a:ext cx="8424936" cy="17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27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路由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136A7F-CC9A-0EC8-12E1-EB678B820B4E}"/>
              </a:ext>
            </a:extLst>
          </p:cNvPr>
          <p:cNvSpPr/>
          <p:nvPr/>
        </p:nvSpPr>
        <p:spPr>
          <a:xfrm>
            <a:off x="454946" y="854130"/>
            <a:ext cx="96014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&lt;router-link&gt;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相关属性：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D850225-2279-B012-17FD-DA40EE3368D4}"/>
              </a:ext>
            </a:extLst>
          </p:cNvPr>
          <p:cNvSpPr/>
          <p:nvPr/>
        </p:nvSpPr>
        <p:spPr>
          <a:xfrm>
            <a:off x="454946" y="1274727"/>
            <a:ext cx="93832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to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：表示目标路由的链接。被点击后会将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to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的值传到 </a:t>
            </a:r>
            <a:r>
              <a:rPr lang="en-US" altLang="zh-CN" sz="2200" b="1" dirty="0" err="1">
                <a:latin typeface="仿宋" pitchFamily="49" charset="-122"/>
                <a:ea typeface="仿宋" pitchFamily="49" charset="-122"/>
              </a:rPr>
              <a:t>router.push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()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，所以这个值可以是一个字符串或者是描述目标位置的对象。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76CB0C-2A45-5875-FBAB-6F5BC047305D}"/>
              </a:ext>
            </a:extLst>
          </p:cNvPr>
          <p:cNvSpPr txBox="1"/>
          <p:nvPr/>
        </p:nvSpPr>
        <p:spPr>
          <a:xfrm>
            <a:off x="695400" y="2132856"/>
            <a:ext cx="8225329" cy="389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字符串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&lt;router-link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"home"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&lt;/router-link&gt;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渲染结果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"home"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使用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v-bind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的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JS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表达式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&lt;router-link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v-bind:to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'home'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&lt;/router-link&gt;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不写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v-bind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也可以，就像绑定别的属性一样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&lt;router-link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:to="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'home'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&lt;/router-link&gt;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同上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&lt;router-link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:to="{ path: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'home'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&lt;/router-link&gt;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命名的路由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&lt;router-link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:to="{ name: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'user'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params: {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&lt;/router-link&gt;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带查询参数，下面的结果为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register?plan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=private --&gt;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&lt;router-link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:to="{ path: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'register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query: { plan: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'private'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Register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&lt;/router-link&gt;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189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路由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9866252-70D0-DFF9-B478-21E7AD2CB747}"/>
              </a:ext>
            </a:extLst>
          </p:cNvPr>
          <p:cNvSpPr/>
          <p:nvPr/>
        </p:nvSpPr>
        <p:spPr>
          <a:xfrm>
            <a:off x="624036" y="837194"/>
            <a:ext cx="9504412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replace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：当点击时，会调用</a:t>
            </a:r>
            <a:r>
              <a:rPr lang="en-US" altLang="zh-CN" sz="2200" b="1" dirty="0" err="1">
                <a:latin typeface="仿宋" pitchFamily="49" charset="-122"/>
                <a:ea typeface="仿宋" pitchFamily="49" charset="-122"/>
              </a:rPr>
              <a:t>router.replace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()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而不是 </a:t>
            </a:r>
            <a:r>
              <a:rPr lang="en-US" altLang="zh-CN" sz="2200" b="1" dirty="0" err="1">
                <a:latin typeface="仿宋" pitchFamily="49" charset="-122"/>
                <a:ea typeface="仿宋" pitchFamily="49" charset="-122"/>
              </a:rPr>
              <a:t>router.push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()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，导航后不会留下 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history 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记录。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r>
              <a:rPr lang="en-US" altLang="zh-CN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&lt;router-link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:to="{ path: </a:t>
            </a:r>
            <a:r>
              <a:rPr lang="en-US" altLang="zh-CN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zh-CN" sz="1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zh-CN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}" </a:t>
            </a:r>
            <a:r>
              <a:rPr lang="en-US" altLang="zh-CN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zh-CN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&gt;&lt;/router-link&gt;</a:t>
            </a:r>
            <a:endParaRPr lang="zh-CN" altLang="en-US" sz="2200" b="1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B1A49A2-CE27-1672-D76E-8AEE2FBFCCF1}"/>
              </a:ext>
            </a:extLst>
          </p:cNvPr>
          <p:cNvSpPr/>
          <p:nvPr/>
        </p:nvSpPr>
        <p:spPr>
          <a:xfrm>
            <a:off x="623392" y="2009236"/>
            <a:ext cx="92170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append: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在当前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(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相对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)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路径前添加基路径。例如，从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/a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导航到一个相对路径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b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，如果没有配置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append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，则路径为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/b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，如果配了，则为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/a/b</a:t>
            </a:r>
          </a:p>
          <a:p>
            <a:r>
              <a:rPr lang="en-US" altLang="zh-CN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&lt;router-link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:to="{ path: </a:t>
            </a:r>
            <a:r>
              <a:rPr lang="en-US" altLang="zh-CN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'relative/path'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}" </a:t>
            </a:r>
            <a:r>
              <a:rPr lang="en-US" altLang="zh-CN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zh-CN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&gt;&lt;/router-link&gt;</a:t>
            </a:r>
            <a:endParaRPr lang="en-US" altLang="zh-CN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sz="2200" b="1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4DC8B2-0FDC-B2C4-4FF0-3D48DD9005C4}"/>
              </a:ext>
            </a:extLst>
          </p:cNvPr>
          <p:cNvSpPr/>
          <p:nvPr/>
        </p:nvSpPr>
        <p:spPr>
          <a:xfrm>
            <a:off x="652066" y="3531235"/>
            <a:ext cx="10700518" cy="2508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active-class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：设置链接激活时使用的</a:t>
            </a:r>
            <a:r>
              <a:rPr lang="en-US" altLang="zh-CN" sz="2200" b="1" dirty="0" err="1">
                <a:latin typeface="仿宋" pitchFamily="49" charset="-122"/>
                <a:ea typeface="仿宋" pitchFamily="49" charset="-122"/>
              </a:rPr>
              <a:t>css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类名。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r>
              <a:rPr lang="en-US" altLang="zh-CN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zh-CN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._active {</a:t>
            </a:r>
          </a:p>
          <a:p>
            <a:r>
              <a:rPr lang="en-US" altLang="zh-CN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background-color: red;</a:t>
            </a:r>
          </a:p>
          <a:p>
            <a:r>
              <a:rPr lang="en-US" altLang="zh-CN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zh-CN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endParaRPr lang="en-US" altLang="zh-CN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&lt;router-link</a:t>
            </a:r>
            <a:r>
              <a:rPr lang="en-US" altLang="zh-CN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v-bind:to</a:t>
            </a:r>
            <a:r>
              <a:rPr lang="en-US" altLang="zh-CN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="{ path: '/route1'}" active-class="_active"</a:t>
            </a:r>
            <a:r>
              <a:rPr lang="en-US" altLang="zh-CN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Router Link 1</a:t>
            </a:r>
            <a:r>
              <a:rPr lang="en-US" altLang="zh-CN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&lt;/router-link&gt;</a:t>
            </a:r>
            <a:endParaRPr lang="en-US" altLang="zh-CN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&lt;router-link</a:t>
            </a:r>
            <a:r>
              <a:rPr lang="en-US" altLang="zh-CN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v-bind:to</a:t>
            </a:r>
            <a:r>
              <a:rPr lang="en-US" altLang="zh-CN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="{ path: '/route2'}" tag="span"</a:t>
            </a:r>
            <a:r>
              <a:rPr lang="en-US" altLang="zh-CN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Router Link 2</a:t>
            </a:r>
            <a:r>
              <a:rPr lang="en-US" altLang="zh-CN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&lt;/router-link&gt;</a:t>
            </a:r>
            <a:endParaRPr lang="en-US" altLang="zh-CN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zh-CN" altLang="en-US" sz="2200" b="1" dirty="0">
              <a:latin typeface="仿宋" pitchFamily="49" charset="-122"/>
              <a:ea typeface="仿宋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7897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插槽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9794B15-AB07-F92A-8312-845BE5CFE651}"/>
              </a:ext>
            </a:extLst>
          </p:cNvPr>
          <p:cNvSpPr/>
          <p:nvPr/>
        </p:nvSpPr>
        <p:spPr>
          <a:xfrm>
            <a:off x="551384" y="908720"/>
            <a:ext cx="95770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插槽（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slot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）是组件的一块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HTML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模板，一个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slot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最核心的两个问题是显示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/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不显示和怎样显示。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1C4450-791A-8D6A-D80B-146CC010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1750328"/>
            <a:ext cx="9505056" cy="463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05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插槽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3C91346-B633-61B5-084E-EB48B083801B}"/>
              </a:ext>
            </a:extLst>
          </p:cNvPr>
          <p:cNvSpPr/>
          <p:nvPr/>
        </p:nvSpPr>
        <p:spPr>
          <a:xfrm>
            <a:off x="539642" y="908720"/>
            <a:ext cx="95888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1.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单个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slot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：单个插槽，别名默认插槽、匿名插槽，不用设置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name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属性。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DD8A15-BA21-77E1-BBEA-7BADBEDAF52E}"/>
              </a:ext>
            </a:extLst>
          </p:cNvPr>
          <p:cNvSpPr txBox="1"/>
          <p:nvPr/>
        </p:nvSpPr>
        <p:spPr>
          <a:xfrm>
            <a:off x="695400" y="1484784"/>
            <a:ext cx="6151043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&lt;children1&gt;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12345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&lt;/children1&gt;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return {}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components: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children1: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template: 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&lt;button&gt;&lt;slot&gt;&lt;/slot&gt;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单个插槽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(app).mount('#app-demo');</a:t>
            </a: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349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插槽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3C91346-B633-61B5-084E-EB48B083801B}"/>
              </a:ext>
            </a:extLst>
          </p:cNvPr>
          <p:cNvSpPr/>
          <p:nvPr/>
        </p:nvSpPr>
        <p:spPr>
          <a:xfrm>
            <a:off x="539642" y="908720"/>
            <a:ext cx="95888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2.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具名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slot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：插槽加了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name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属性，就变成了具名插槽。具名插槽可以在一个组件中出现多次，出现在不同的位置。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1EF12B-4AB6-1CE9-3757-1E10C9C9A48F}"/>
              </a:ext>
            </a:extLst>
          </p:cNvPr>
          <p:cNvSpPr txBox="1"/>
          <p:nvPr/>
        </p:nvSpPr>
        <p:spPr>
          <a:xfrm>
            <a:off x="574158" y="1678161"/>
            <a:ext cx="11525912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&lt;children1&gt;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slot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"first"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@click="toBeKnow"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12345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slot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"second"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56789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&lt;/children1&gt;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methods: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toBeKnow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function()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console.log("It is the parent's method");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components: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children1: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//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这个无返回值，不会继续派发</a:t>
            </a: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template: 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&lt;button&gt;&lt;slot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'first'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slot1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&lt;/slot&gt;&lt;/slot&gt;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具名插槽，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&lt;slot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'second'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slot2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&lt;/slot&gt;&lt;/button&gt;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(app).mount('#app-demo');</a:t>
            </a: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18026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插槽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3C91346-B633-61B5-084E-EB48B083801B}"/>
              </a:ext>
            </a:extLst>
          </p:cNvPr>
          <p:cNvSpPr/>
          <p:nvPr/>
        </p:nvSpPr>
        <p:spPr>
          <a:xfrm>
            <a:off x="539642" y="908720"/>
            <a:ext cx="95888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3.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作用域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slot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36C24C-B256-84C3-609B-CD74A58A2EF2}"/>
              </a:ext>
            </a:extLst>
          </p:cNvPr>
          <p:cNvSpPr txBox="1"/>
          <p:nvPr/>
        </p:nvSpPr>
        <p:spPr>
          <a:xfrm>
            <a:off x="539642" y="1328013"/>
            <a:ext cx="807663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"app-demo"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zh-CN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将数据传递给组件 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zh-CN" alt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&lt;tb-list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:data="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zh-CN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获取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slot</a:t>
            </a:r>
            <a:r>
              <a:rPr lang="zh-CN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上面的值 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zh-CN" alt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&lt;template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v-slot:header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slotProps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zh-CN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插槽内容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zh-CN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slotProps</a:t>
            </a:r>
            <a:r>
              <a:rPr lang="en-US" altLang="zh-CN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序号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zh-CN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slotProps</a:t>
            </a:r>
            <a:r>
              <a:rPr lang="en-US" altLang="zh-CN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&lt;/template&gt;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--&gt;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&lt;/tb-list&gt;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b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const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= {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return {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['1111', '2222', '3333']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},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{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zh-CN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作用域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slot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'tb-list': {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`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v-for="(item, index) in </a:t>
            </a:r>
            <a:r>
              <a:rPr lang="en-US" altLang="zh-CN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:key="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&lt;slot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:item="item" name="header" :index="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&gt;&lt;/slot&gt;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`,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    // </a:t>
            </a:r>
            <a:r>
              <a:rPr lang="zh-CN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获取值</a:t>
            </a:r>
            <a:endParaRPr lang="zh-CN" alt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['data']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).mount('#app-demo');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354967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Vuex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DA53FA6-FF96-7414-154E-D9B71A3C3A78}"/>
              </a:ext>
            </a:extLst>
          </p:cNvPr>
          <p:cNvSpPr txBox="1"/>
          <p:nvPr/>
        </p:nvSpPr>
        <p:spPr>
          <a:xfrm>
            <a:off x="492428" y="980728"/>
            <a:ext cx="970802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 err="1">
                <a:latin typeface="仿宋" pitchFamily="49" charset="-122"/>
                <a:ea typeface="仿宋" pitchFamily="49" charset="-122"/>
              </a:rPr>
              <a:t>Vuex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是一个专为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Vue.js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应用程序开发的状态管理模式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+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库。它采用集中式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存储管理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应用的所有组件的状态，并以相应的规则保证状态以一种可预测的方式发生变化。</a:t>
            </a: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如果不开发大型单页应用系统，使用简单的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store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模式就足够了。如果构建一个中大型单页应用，就需要使用</a:t>
            </a:r>
            <a:r>
              <a:rPr lang="en-US" altLang="zh-CN" sz="2200" b="1" dirty="0" err="1">
                <a:latin typeface="仿宋" pitchFamily="49" charset="-122"/>
                <a:ea typeface="仿宋" pitchFamily="49" charset="-122"/>
              </a:rPr>
              <a:t>Vuex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。</a:t>
            </a:r>
            <a:br>
              <a:rPr lang="en-US" altLang="zh-CN" sz="2200" b="1" dirty="0">
                <a:latin typeface="仿宋" pitchFamily="49" charset="-122"/>
                <a:ea typeface="仿宋" pitchFamily="49" charset="-122"/>
              </a:rPr>
            </a:br>
            <a:endParaRPr lang="en-US" altLang="zh-CN" sz="2200" b="1" dirty="0">
              <a:latin typeface="仿宋" pitchFamily="49" charset="-122"/>
              <a:ea typeface="仿宋" pitchFamily="49" charset="-122"/>
            </a:endParaRPr>
          </a:p>
          <a:p>
            <a:r>
              <a:rPr lang="en-US" altLang="zh-CN" sz="2200" b="1" dirty="0" err="1">
                <a:latin typeface="仿宋" pitchFamily="49" charset="-122"/>
                <a:ea typeface="仿宋" pitchFamily="49" charset="-122"/>
              </a:rPr>
              <a:t>Vuex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由五个部分组成，分别是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State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Mutation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Action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Module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Getter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31F932-9B8E-480A-06FB-D596458D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03" y="3717032"/>
            <a:ext cx="9458205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79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Vuex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9D5DC4-F64A-1C1A-6EFF-92DE13884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980728"/>
            <a:ext cx="10409344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561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Axios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D7A517-4377-EF9B-0D02-AAF2C5E25D00}"/>
              </a:ext>
            </a:extLst>
          </p:cNvPr>
          <p:cNvSpPr/>
          <p:nvPr/>
        </p:nvSpPr>
        <p:spPr>
          <a:xfrm>
            <a:off x="623390" y="912595"/>
            <a:ext cx="9505057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latinLnBrk="1"/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Vue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推荐使用</a:t>
            </a:r>
            <a:r>
              <a:rPr lang="en-US" altLang="zh-CN" sz="2200" dirty="0" err="1">
                <a:latin typeface="仿宋" pitchFamily="49" charset="-122"/>
                <a:ea typeface="仿宋" pitchFamily="49" charset="-122"/>
              </a:rPr>
              <a:t>Axios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来完成</a:t>
            </a: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Ajax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请求。</a:t>
            </a:r>
          </a:p>
          <a:p>
            <a:pPr algn="l" latinLnBrk="1"/>
            <a:r>
              <a:rPr lang="en-US" altLang="zh-CN" sz="2200" dirty="0" err="1">
                <a:latin typeface="仿宋" pitchFamily="49" charset="-122"/>
                <a:ea typeface="仿宋" pitchFamily="49" charset="-122"/>
              </a:rPr>
              <a:t>Axios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是一个基于</a:t>
            </a: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Promise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的</a:t>
            </a: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HTTP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库，可以用在浏览器和 </a:t>
            </a:r>
            <a:r>
              <a:rPr lang="en-US" altLang="zh-CN" sz="2200" dirty="0">
                <a:latin typeface="仿宋" pitchFamily="49" charset="-122"/>
                <a:ea typeface="仿宋" pitchFamily="49" charset="-122"/>
              </a:rPr>
              <a:t>node.js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中。</a:t>
            </a:r>
            <a:endParaRPr lang="en-US" altLang="zh-CN" sz="2200" dirty="0">
              <a:latin typeface="仿宋" pitchFamily="49" charset="-122"/>
              <a:ea typeface="仿宋" pitchFamily="49" charset="-122"/>
            </a:endParaRPr>
          </a:p>
          <a:p>
            <a:pPr algn="l" latinLnBrk="1"/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可以用</a:t>
            </a:r>
            <a:r>
              <a:rPr lang="en-US" altLang="zh-CN" sz="2200" dirty="0" err="1">
                <a:latin typeface="仿宋" pitchFamily="49" charset="-122"/>
                <a:ea typeface="仿宋" pitchFamily="49" charset="-122"/>
              </a:rPr>
              <a:t>cdn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方式使用。</a:t>
            </a:r>
            <a:endParaRPr lang="en-US" altLang="zh-CN" sz="2200" dirty="0">
              <a:latin typeface="仿宋" pitchFamily="49" charset="-122"/>
              <a:ea typeface="仿宋" pitchFamily="49" charset="-122"/>
            </a:endParaRPr>
          </a:p>
          <a:p>
            <a:pPr algn="l" latinLnBrk="1"/>
            <a:r>
              <a:rPr lang="en-US" altLang="zh-CN" sz="1400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&lt;script </a:t>
            </a:r>
            <a:r>
              <a:rPr lang="en-US" altLang="zh-CN" sz="1400" dirty="0" err="1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src</a:t>
            </a:r>
            <a:r>
              <a:rPr lang="en-US" altLang="zh-CN" sz="1400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="https://unpkg.com/</a:t>
            </a:r>
            <a:r>
              <a:rPr lang="en-US" altLang="zh-CN" sz="1400" dirty="0" err="1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axios</a:t>
            </a:r>
            <a:r>
              <a:rPr lang="en-US" altLang="zh-CN" sz="1400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/</a:t>
            </a:r>
            <a:r>
              <a:rPr lang="en-US" altLang="zh-CN" sz="1400" dirty="0" err="1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dist</a:t>
            </a:r>
            <a:r>
              <a:rPr lang="en-US" altLang="zh-CN" sz="1400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/axios.min.js"&gt;&lt;/script&gt;</a:t>
            </a:r>
          </a:p>
          <a:p>
            <a:pPr algn="l" latinLnBrk="1"/>
            <a:r>
              <a:rPr lang="zh-CN" altLang="en-US" sz="1400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或</a:t>
            </a:r>
          </a:p>
          <a:p>
            <a:pPr algn="l" latinLnBrk="1"/>
            <a:r>
              <a:rPr lang="en-US" altLang="zh-CN" sz="1400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&lt;script </a:t>
            </a:r>
            <a:r>
              <a:rPr lang="en-US" altLang="zh-CN" sz="1400" dirty="0" err="1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src</a:t>
            </a:r>
            <a:r>
              <a:rPr lang="en-US" altLang="zh-CN" sz="1400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="https://cdn.staticfile.org/</a:t>
            </a:r>
            <a:r>
              <a:rPr lang="en-US" altLang="zh-CN" sz="1400" dirty="0" err="1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axios</a:t>
            </a:r>
            <a:r>
              <a:rPr lang="en-US" altLang="zh-CN" sz="1400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/0.18.0/axios.min.js"&gt;&lt;/script&gt;</a:t>
            </a:r>
          </a:p>
          <a:p>
            <a:pPr latinLnBrk="1"/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也可以用</a:t>
            </a:r>
            <a:r>
              <a:rPr lang="en-US" altLang="zh-CN" sz="2200" dirty="0" err="1">
                <a:latin typeface="仿宋" pitchFamily="49" charset="-122"/>
                <a:ea typeface="仿宋" pitchFamily="49" charset="-122"/>
              </a:rPr>
              <a:t>npm</a:t>
            </a:r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安装使用 </a:t>
            </a:r>
            <a:r>
              <a:rPr lang="en-US" altLang="zh-CN" sz="1400" dirty="0" err="1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npm</a:t>
            </a:r>
            <a:r>
              <a:rPr lang="en-US" altLang="zh-CN" sz="1400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 install </a:t>
            </a:r>
            <a:r>
              <a:rPr lang="en-US" altLang="zh-CN" sz="1400" dirty="0" err="1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axios</a:t>
            </a:r>
            <a:endParaRPr lang="en-US" altLang="zh-CN" sz="1400" dirty="0">
              <a:solidFill>
                <a:srgbClr val="FF0000"/>
              </a:solidFill>
              <a:latin typeface="仿宋" pitchFamily="49" charset="-122"/>
              <a:ea typeface="仿宋" pitchFamily="49" charset="-122"/>
            </a:endParaRPr>
          </a:p>
          <a:p>
            <a:pPr latinLnBrk="1"/>
            <a:endParaRPr lang="en-US" altLang="zh-CN" sz="2200" dirty="0">
              <a:latin typeface="仿宋" pitchFamily="49" charset="-122"/>
              <a:ea typeface="仿宋" pitchFamily="49" charset="-122"/>
            </a:endParaRPr>
          </a:p>
          <a:p>
            <a:pPr latinLnBrk="1"/>
            <a:r>
              <a:rPr lang="zh-CN" altLang="en-US" sz="2200" dirty="0">
                <a:latin typeface="仿宋" pitchFamily="49" charset="-122"/>
                <a:ea typeface="仿宋" pitchFamily="49" charset="-122"/>
              </a:rPr>
              <a:t>浏览器支持情况：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52AA222-B3C9-1D19-7CDD-1092AB460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3712977"/>
            <a:ext cx="5691336" cy="26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5576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Axios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B1B5BF-C26D-77B0-2B2C-61EF4E74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700808"/>
            <a:ext cx="3180184" cy="188123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2850E9B-3C94-1053-8A76-5FED1E0B1E74}"/>
              </a:ext>
            </a:extLst>
          </p:cNvPr>
          <p:cNvSpPr txBox="1"/>
          <p:nvPr/>
        </p:nvSpPr>
        <p:spPr>
          <a:xfrm>
            <a:off x="473880" y="908720"/>
            <a:ext cx="9442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为方便使用，官方为所有支持的请求方法提供了别名，可以直接使用别名来发起请求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D8C52E-6773-7C73-2B78-2E0619F5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4112784"/>
            <a:ext cx="3667125" cy="23431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2C44D2-754D-DA3A-D0CA-183D02AE1372}"/>
              </a:ext>
            </a:extLst>
          </p:cNvPr>
          <p:cNvSpPr txBox="1"/>
          <p:nvPr/>
        </p:nvSpPr>
        <p:spPr>
          <a:xfrm>
            <a:off x="473880" y="3717032"/>
            <a:ext cx="79906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简例：</a:t>
            </a:r>
          </a:p>
        </p:txBody>
      </p:sp>
    </p:spTree>
    <p:extLst>
      <p:ext uri="{BB962C8B-B14F-4D97-AF65-F5344CB8AC3E}">
        <p14:creationId xmlns:p14="http://schemas.microsoft.com/office/powerpoint/2010/main" val="3510772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4B58138-110D-6EEF-1929-75A9D338D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68" y="836712"/>
            <a:ext cx="11377264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>
              <a:lnSpc>
                <a:spcPct val="150000"/>
              </a:lnSpc>
              <a:buNone/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兼容性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  <a:buNone/>
              <a:defRPr/>
            </a:pPr>
            <a:r>
              <a:rPr lang="en-US" altLang="zh-CN" sz="2400" dirty="0">
                <a:latin typeface="仿宋" pitchFamily="49" charset="-122"/>
                <a:ea typeface="仿宋" pitchFamily="49" charset="-122"/>
              </a:rPr>
              <a:t>Vue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不支持</a:t>
            </a:r>
            <a:r>
              <a:rPr lang="en-US" altLang="zh-CN" sz="2400" dirty="0">
                <a:latin typeface="仿宋" pitchFamily="49" charset="-122"/>
                <a:ea typeface="仿宋" pitchFamily="49" charset="-122"/>
              </a:rPr>
              <a:t>IE8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及以下版本，因为</a:t>
            </a:r>
            <a:r>
              <a:rPr lang="en-US" altLang="zh-CN" sz="2400" dirty="0">
                <a:latin typeface="仿宋" pitchFamily="49" charset="-122"/>
                <a:ea typeface="仿宋" pitchFamily="49" charset="-122"/>
              </a:rPr>
              <a:t>Vue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使用了</a:t>
            </a:r>
            <a:r>
              <a:rPr lang="en-US" altLang="zh-CN" sz="2400" dirty="0">
                <a:latin typeface="仿宋" pitchFamily="49" charset="-122"/>
                <a:ea typeface="仿宋" pitchFamily="49" charset="-122"/>
              </a:rPr>
              <a:t>IE8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无法模拟的</a:t>
            </a:r>
            <a:r>
              <a:rPr lang="en-US" altLang="zh-CN" sz="2400" dirty="0">
                <a:latin typeface="仿宋" pitchFamily="49" charset="-122"/>
                <a:ea typeface="仿宋" pitchFamily="49" charset="-122"/>
              </a:rPr>
              <a:t>ECMAScript5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的特性。但支持所有兼容</a:t>
            </a:r>
            <a:r>
              <a:rPr lang="en-US" altLang="zh-CN" sz="2400" dirty="0">
                <a:latin typeface="仿宋" pitchFamily="49" charset="-122"/>
                <a:ea typeface="仿宋" pitchFamily="49" charset="-122"/>
              </a:rPr>
              <a:t>ECMAScript5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的浏览器。</a:t>
            </a:r>
            <a:endParaRPr lang="en-US" altLang="zh-CN" sz="2400" dirty="0">
              <a:latin typeface="+mn-lt"/>
              <a:ea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25E478-7E1A-90A3-71B2-2506ACF99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8" y="2446541"/>
            <a:ext cx="6776066" cy="19905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06EF74-8D2E-8BC6-AF95-457DA5A32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7" y="4474244"/>
            <a:ext cx="6776067" cy="193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408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Axios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D7A517-4377-EF9B-0D02-AAF2C5E25D00}"/>
              </a:ext>
            </a:extLst>
          </p:cNvPr>
          <p:cNvSpPr/>
          <p:nvPr/>
        </p:nvSpPr>
        <p:spPr>
          <a:xfrm>
            <a:off x="623391" y="912595"/>
            <a:ext cx="82066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Get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实例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100742-94E7-674E-CEA5-B44325FD2149}"/>
              </a:ext>
            </a:extLst>
          </p:cNvPr>
          <p:cNvSpPr txBox="1"/>
          <p:nvPr/>
        </p:nvSpPr>
        <p:spPr>
          <a:xfrm>
            <a:off x="623391" y="1396905"/>
            <a:ext cx="10009112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网站列表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v-for="site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info"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&gt;{{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site.name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}}&lt;/div&gt;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return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info: "Ajax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测试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!!",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mounted()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axios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.get("https://www.runoob.com/try/ajax/json_demo.json")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.then((</a:t>
            </a:r>
            <a:r>
              <a:rPr lang="en-US" altLang="zh-C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=&gt; (this.info = </a:t>
            </a:r>
            <a:r>
              <a:rPr lang="en-US" altLang="zh-C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.data.sites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.catch(function (</a:t>
            </a:r>
            <a:r>
              <a:rPr lang="en-US" altLang="zh-C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//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请求失败处理</a:t>
            </a: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</a:t>
            </a:r>
            <a:r>
              <a:rPr lang="en-US" altLang="zh-C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(app).mount("#app");</a:t>
            </a:r>
          </a:p>
          <a:p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021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Axios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D7A517-4377-EF9B-0D02-AAF2C5E25D00}"/>
              </a:ext>
            </a:extLst>
          </p:cNvPr>
          <p:cNvSpPr/>
          <p:nvPr/>
        </p:nvSpPr>
        <p:spPr>
          <a:xfrm>
            <a:off x="623391" y="912595"/>
            <a:ext cx="82066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仿宋" pitchFamily="49" charset="-122"/>
                <a:ea typeface="仿宋" pitchFamily="49" charset="-122"/>
              </a:rPr>
              <a:t>Post</a:t>
            </a:r>
            <a:r>
              <a:rPr lang="zh-CN" altLang="en-US" sz="2200" b="1" dirty="0">
                <a:latin typeface="仿宋" pitchFamily="49" charset="-122"/>
                <a:ea typeface="仿宋" pitchFamily="49" charset="-122"/>
              </a:rPr>
              <a:t>实例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100742-94E7-674E-CEA5-B44325FD2149}"/>
              </a:ext>
            </a:extLst>
          </p:cNvPr>
          <p:cNvSpPr txBox="1"/>
          <p:nvPr/>
        </p:nvSpPr>
        <p:spPr>
          <a:xfrm>
            <a:off x="623391" y="1396905"/>
            <a:ext cx="1000911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&gt;{{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info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}}&lt;/div&gt;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const app =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data()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return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info: null,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mounted()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axios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.post("https://www.runoob.com/try/ajax/demo_axios_post.php")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.then((</a:t>
            </a:r>
            <a:r>
              <a:rPr lang="en-US" altLang="zh-C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=&gt; (this.info = </a:t>
            </a:r>
            <a:r>
              <a:rPr lang="en-US" altLang="zh-C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.catch(function (</a:t>
            </a:r>
            <a:r>
              <a:rPr lang="en-US" altLang="zh-C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请求失败处理</a:t>
            </a: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</a:t>
            </a:r>
            <a:r>
              <a:rPr lang="en-US" altLang="zh-C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});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Vue.createApp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(app).mount("#app");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322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练习题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D27C02A-56B2-E6B5-8800-6EB07F318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628775"/>
            <a:ext cx="8247062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10800" rIns="18000" bIns="10800"/>
          <a:lstStyle>
            <a:lvl1pPr marL="342900" indent="-342900"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1pPr>
            <a:lvl2pPr marL="800100" indent="-342900"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2pPr>
            <a:lvl3pPr marL="1257300" indent="-342900"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3pPr>
            <a:lvl4pPr marL="1714500" indent="-342900"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4pPr>
            <a:lvl5pPr marL="2171700" indent="-342900"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9pPr>
          </a:lstStyle>
          <a:p>
            <a:pPr eaLnBrk="1" hangingPunct="1"/>
            <a:endParaRPr lang="zh-CN" altLang="en-US" sz="2800"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CCF95B3D-EC62-9793-5FE1-80B6848E2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44" y="836553"/>
            <a:ext cx="11029751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10800" rIns="18000" bIns="10800"/>
          <a:lstStyle>
            <a:lvl1pPr marL="342900" indent="-342900"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 marL="971550" lvl="1" indent="-514350">
              <a:buFontTx/>
              <a:buAutoNum type="arabicPeriod"/>
            </a:pPr>
            <a:r>
              <a:rPr lang="zh-CN" altLang="en-US" b="1" dirty="0">
                <a:latin typeface="Tahoma" panose="020B0604030504040204" pitchFamily="34" charset="0"/>
                <a:ea typeface="SimSun" panose="02010600030101010101" pitchFamily="2" charset="-122"/>
              </a:rPr>
              <a:t>实现</a:t>
            </a:r>
            <a:r>
              <a:rPr lang="zh-CN" altLang="zh-CN" b="1" dirty="0">
                <a:latin typeface="Tahoma" panose="020B0604030504040204" pitchFamily="34" charset="0"/>
                <a:ea typeface="SimSun" panose="02010600030101010101" pitchFamily="2" charset="-122"/>
              </a:rPr>
              <a:t>一个将两个字符串交叉合并的函数</a:t>
            </a:r>
            <a:r>
              <a:rPr lang="en-US" altLang="zh-CN" b="1" dirty="0">
                <a:latin typeface="Tahoma" panose="020B0604030504040204" pitchFamily="34" charset="0"/>
                <a:ea typeface="SimSun" panose="02010600030101010101" pitchFamily="2" charset="-122"/>
              </a:rPr>
              <a:t>Merge(s1</a:t>
            </a:r>
            <a:r>
              <a:rPr lang="zh-CN" altLang="zh-CN" b="1" dirty="0">
                <a:latin typeface="Tahoma" panose="020B0604030504040204" pitchFamily="34" charset="0"/>
                <a:ea typeface="SimSun" panose="02010600030101010101" pitchFamily="2" charset="-122"/>
              </a:rPr>
              <a:t>，</a:t>
            </a:r>
            <a:r>
              <a:rPr lang="en-US" altLang="zh-CN" b="1" dirty="0">
                <a:latin typeface="Tahoma" panose="020B0604030504040204" pitchFamily="34" charset="0"/>
                <a:ea typeface="SimSun" panose="02010600030101010101" pitchFamily="2" charset="-122"/>
              </a:rPr>
              <a:t>s2)</a:t>
            </a:r>
            <a:r>
              <a:rPr lang="zh-CN" altLang="zh-CN" b="1" dirty="0">
                <a:latin typeface="Tahoma" panose="020B0604030504040204" pitchFamily="34" charset="0"/>
                <a:ea typeface="SimSun" panose="02010600030101010101" pitchFamily="2" charset="-122"/>
              </a:rPr>
              <a:t>，例如</a:t>
            </a:r>
            <a:r>
              <a:rPr lang="en-US" altLang="zh-CN" b="1" dirty="0">
                <a:latin typeface="Tahoma" panose="020B0604030504040204" pitchFamily="34" charset="0"/>
                <a:ea typeface="SimSun" panose="02010600030101010101" pitchFamily="2" charset="-122"/>
              </a:rPr>
              <a:t>Merge</a:t>
            </a:r>
            <a:r>
              <a:rPr lang="zh-CN" altLang="zh-CN" b="1" dirty="0">
                <a:latin typeface="Tahoma" panose="020B0604030504040204" pitchFamily="34" charset="0"/>
                <a:ea typeface="SimSun" panose="02010600030101010101" pitchFamily="2" charset="-122"/>
              </a:rPr>
              <a:t>（</a:t>
            </a:r>
            <a:r>
              <a:rPr lang="en-US" altLang="zh-CN" b="1" dirty="0">
                <a:latin typeface="Tahoma" panose="020B0604030504040204" pitchFamily="34" charset="0"/>
                <a:ea typeface="SimSun" panose="02010600030101010101" pitchFamily="2" charset="-122"/>
              </a:rPr>
              <a:t>“123</a:t>
            </a:r>
            <a:r>
              <a:rPr lang="zh-CN" altLang="zh-CN" b="1" dirty="0">
                <a:latin typeface="Tahoma" panose="020B0604030504040204" pitchFamily="34" charset="0"/>
                <a:ea typeface="SimSun" panose="02010600030101010101" pitchFamily="2" charset="-122"/>
              </a:rPr>
              <a:t>”，</a:t>
            </a:r>
            <a:r>
              <a:rPr lang="en-US" altLang="zh-CN" b="1" dirty="0">
                <a:latin typeface="Tahoma" panose="020B0604030504040204" pitchFamily="34" charset="0"/>
                <a:ea typeface="SimSun" panose="02010600030101010101" pitchFamily="2" charset="-122"/>
              </a:rPr>
              <a:t>“</a:t>
            </a:r>
            <a:r>
              <a:rPr lang="en-US" altLang="zh-CN" b="1" dirty="0" err="1">
                <a:latin typeface="Tahoma" panose="020B0604030504040204" pitchFamily="34" charset="0"/>
                <a:ea typeface="SimSun" panose="02010600030101010101" pitchFamily="2" charset="-122"/>
              </a:rPr>
              <a:t>abc</a:t>
            </a:r>
            <a:r>
              <a:rPr lang="en-US" altLang="zh-CN" b="1" dirty="0">
                <a:latin typeface="Tahoma" panose="020B0604030504040204" pitchFamily="34" charset="0"/>
                <a:ea typeface="SimSun" panose="02010600030101010101" pitchFamily="2" charset="-122"/>
              </a:rPr>
              <a:t>”)</a:t>
            </a:r>
            <a:r>
              <a:rPr lang="zh-CN" altLang="zh-CN" b="1" dirty="0">
                <a:latin typeface="Tahoma" panose="020B0604030504040204" pitchFamily="34" charset="0"/>
                <a:ea typeface="SimSun" panose="02010600030101010101" pitchFamily="2" charset="-122"/>
              </a:rPr>
              <a:t>的返回结果是</a:t>
            </a:r>
            <a:r>
              <a:rPr lang="en-US" altLang="zh-CN" b="1" dirty="0">
                <a:latin typeface="Tahoma" panose="020B0604030504040204" pitchFamily="34" charset="0"/>
                <a:ea typeface="SimSun" panose="02010600030101010101" pitchFamily="2" charset="-122"/>
              </a:rPr>
              <a:t>“1a2b3c</a:t>
            </a:r>
            <a:r>
              <a:rPr lang="zh-CN" altLang="zh-CN" b="1" dirty="0">
                <a:latin typeface="Tahoma" panose="020B0604030504040204" pitchFamily="34" charset="0"/>
                <a:ea typeface="SimSun" panose="02010600030101010101" pitchFamily="2" charset="-122"/>
              </a:rPr>
              <a:t>”，如果两个字符串的长度不同，那么就将多余部分直接合并到结果字符串的末尾，如</a:t>
            </a:r>
            <a:r>
              <a:rPr lang="en-US" altLang="zh-CN" b="1" dirty="0">
                <a:latin typeface="Tahoma" panose="020B0604030504040204" pitchFamily="34" charset="0"/>
                <a:ea typeface="SimSun" panose="02010600030101010101" pitchFamily="2" charset="-122"/>
              </a:rPr>
              <a:t>Merge(“123456”,‘’abc“)</a:t>
            </a:r>
            <a:r>
              <a:rPr lang="zh-CN" altLang="zh-CN" b="1" dirty="0">
                <a:latin typeface="Tahoma" panose="020B0604030504040204" pitchFamily="34" charset="0"/>
                <a:ea typeface="SimSun" panose="02010600030101010101" pitchFamily="2" charset="-122"/>
              </a:rPr>
              <a:t>的返回结果是</a:t>
            </a:r>
            <a:r>
              <a:rPr lang="en-US" altLang="zh-CN" b="1" dirty="0">
                <a:latin typeface="Tahoma" panose="020B0604030504040204" pitchFamily="34" charset="0"/>
                <a:ea typeface="SimSun" panose="02010600030101010101" pitchFamily="2" charset="-122"/>
              </a:rPr>
              <a:t>”1a2b3c456“ </a:t>
            </a:r>
            <a:r>
              <a:rPr lang="zh-CN" altLang="zh-CN" b="1" dirty="0">
                <a:latin typeface="Tahoma" panose="020B0604030504040204" pitchFamily="34" charset="0"/>
                <a:ea typeface="SimSun" panose="02010600030101010101" pitchFamily="2" charset="-122"/>
              </a:rPr>
              <a:t>。</a:t>
            </a:r>
            <a:r>
              <a:rPr lang="zh-CN" altLang="en-US" b="1" dirty="0">
                <a:latin typeface="Tahoma" panose="020B0604030504040204" pitchFamily="34" charset="0"/>
                <a:ea typeface="SimSun" panose="02010600030101010101" pitchFamily="2" charset="-122"/>
              </a:rPr>
              <a:t>使用</a:t>
            </a:r>
            <a:r>
              <a:rPr lang="en-US" altLang="zh-CN" b="1" dirty="0">
                <a:latin typeface="Tahoma" panose="020B0604030504040204" pitchFamily="34" charset="0"/>
                <a:ea typeface="SimSun" panose="02010600030101010101" pitchFamily="2" charset="-122"/>
              </a:rPr>
              <a:t>computed</a:t>
            </a:r>
            <a:r>
              <a:rPr lang="zh-CN" altLang="en-US" b="1" dirty="0">
                <a:latin typeface="Tahoma" panose="020B0604030504040204" pitchFamily="34" charset="0"/>
                <a:ea typeface="SimSun" panose="02010600030101010101" pitchFamily="2" charset="-122"/>
              </a:rPr>
              <a:t>和</a:t>
            </a:r>
            <a:r>
              <a:rPr lang="en-US" altLang="zh-CN" b="1" dirty="0">
                <a:latin typeface="Tahoma" panose="020B0604030504040204" pitchFamily="34" charset="0"/>
                <a:ea typeface="SimSun" panose="02010600030101010101" pitchFamily="2" charset="-122"/>
              </a:rPr>
              <a:t>methods</a:t>
            </a:r>
            <a:r>
              <a:rPr lang="zh-CN" altLang="en-US" b="1" dirty="0">
                <a:latin typeface="Tahoma" panose="020B0604030504040204" pitchFamily="34" charset="0"/>
                <a:ea typeface="SimSun" panose="02010600030101010101" pitchFamily="2" charset="-122"/>
              </a:rPr>
              <a:t>两种方式。</a:t>
            </a:r>
            <a:endParaRPr lang="zh-CN" altLang="zh-CN" b="1" dirty="0"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5889AF-10B1-F0AF-A544-425643A6E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39" y="3068959"/>
            <a:ext cx="6644275" cy="216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98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练习题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D27C02A-56B2-E6B5-8800-6EB07F318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628775"/>
            <a:ext cx="8247062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10800" rIns="18000" bIns="10800"/>
          <a:lstStyle>
            <a:lvl1pPr marL="342900" indent="-342900"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1pPr>
            <a:lvl2pPr marL="800100" indent="-342900"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2pPr>
            <a:lvl3pPr marL="1257300" indent="-342900"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3pPr>
            <a:lvl4pPr marL="1714500" indent="-342900"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4pPr>
            <a:lvl5pPr marL="2171700" indent="-342900"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9pPr>
          </a:lstStyle>
          <a:p>
            <a:pPr eaLnBrk="1" hangingPunct="1"/>
            <a:endParaRPr lang="zh-CN" altLang="en-US" sz="2800"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1F7F71A0-0394-FF05-51BE-EF9130624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2" y="1124744"/>
            <a:ext cx="11089232" cy="1961860"/>
          </a:xfrm>
          <a:prstGeom prst="rect">
            <a:avLst/>
          </a:prstGeom>
          <a:noFill/>
          <a:ln>
            <a:noFill/>
          </a:ln>
          <a:effectLst/>
        </p:spPr>
        <p:txBody>
          <a:bodyPr lIns="18000" tIns="10800" rIns="18000" bIns="10800"/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>
                <a:latin typeface="Tahoma" panose="020B0604030504040204" pitchFamily="34" charset="0"/>
                <a:ea typeface="SimSun" panose="02010600030101010101" pitchFamily="2" charset="-122"/>
              </a:rPr>
              <a:t>2. </a:t>
            </a:r>
            <a:r>
              <a:rPr lang="zh-CN" altLang="en-US" sz="2800" b="1" dirty="0">
                <a:latin typeface="Tahoma" panose="020B0604030504040204" pitchFamily="34" charset="0"/>
                <a:ea typeface="SimSun" panose="02010600030101010101" pitchFamily="2" charset="-122"/>
              </a:rPr>
              <a:t>使用</a:t>
            </a:r>
            <a:r>
              <a:rPr lang="en-US" altLang="zh-CN" sz="2800" b="1" dirty="0">
                <a:latin typeface="Tahoma" panose="020B0604030504040204" pitchFamily="34" charset="0"/>
                <a:ea typeface="SimSun" panose="02010600030101010101" pitchFamily="2" charset="-122"/>
              </a:rPr>
              <a:t>Vue</a:t>
            </a:r>
            <a:r>
              <a:rPr lang="zh-CN" altLang="en-US" sz="2800" b="1" dirty="0">
                <a:latin typeface="Tahoma" panose="020B0604030504040204" pitchFamily="34" charset="0"/>
                <a:ea typeface="SimSun" panose="02010600030101010101" pitchFamily="2" charset="-122"/>
              </a:rPr>
              <a:t> </a:t>
            </a:r>
            <a:r>
              <a:rPr lang="en-US" altLang="zh-CN" sz="2800" b="1" dirty="0">
                <a:latin typeface="Tahoma" panose="020B0604030504040204" pitchFamily="34" charset="0"/>
                <a:ea typeface="SimSun" panose="02010600030101010101" pitchFamily="2" charset="-122"/>
              </a:rPr>
              <a:t>(methods</a:t>
            </a:r>
            <a:r>
              <a:rPr lang="zh-CN" altLang="en-US" sz="2800" b="1" dirty="0">
                <a:latin typeface="Tahoma" panose="020B0604030504040204" pitchFamily="34" charset="0"/>
                <a:ea typeface="SimSun" panose="02010600030101010101" pitchFamily="2" charset="-122"/>
              </a:rPr>
              <a:t>或</a:t>
            </a:r>
            <a:r>
              <a:rPr lang="en-US" altLang="zh-CN" sz="2800" b="1" dirty="0">
                <a:latin typeface="Tahoma" panose="020B0604030504040204" pitchFamily="34" charset="0"/>
                <a:ea typeface="SimSun" panose="02010600030101010101" pitchFamily="2" charset="-122"/>
              </a:rPr>
              <a:t>computed)</a:t>
            </a:r>
            <a:r>
              <a:rPr lang="zh-CN" altLang="en-US" sz="2800" b="1" dirty="0">
                <a:latin typeface="Tahoma" panose="020B0604030504040204" pitchFamily="34" charset="0"/>
                <a:ea typeface="SimSun" panose="02010600030101010101" pitchFamily="2" charset="-122"/>
              </a:rPr>
              <a:t>方式</a:t>
            </a:r>
            <a:r>
              <a:rPr lang="zh-CN" altLang="en-US" sz="2800" b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逐行检查是填入资料正确性：</a:t>
            </a:r>
            <a:endParaRPr lang="en-US" altLang="zh-CN" sz="2800" b="1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457200" indent="-45720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500" b="1" dirty="0">
                <a:latin typeface="Tahoma" panose="020B0604030504040204" pitchFamily="34" charset="0"/>
                <a:ea typeface="SimSun" panose="02010600030101010101" pitchFamily="2" charset="-122"/>
              </a:rPr>
              <a:t>所有栏位都必填</a:t>
            </a:r>
            <a:endParaRPr lang="en-US" altLang="zh-CN" sz="2500" b="1" dirty="0">
              <a:latin typeface="Tahoma" panose="020B0604030504040204" pitchFamily="34" charset="0"/>
              <a:ea typeface="SimSun" panose="02010600030101010101" pitchFamily="2" charset="-122"/>
            </a:endParaRPr>
          </a:p>
          <a:p>
            <a:pPr marL="457200" indent="-45720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500" b="1" dirty="0">
                <a:latin typeface="Tahoma" panose="020B0604030504040204" pitchFamily="34" charset="0"/>
                <a:ea typeface="SimSun" panose="02010600030101010101" pitchFamily="2" charset="-122"/>
              </a:rPr>
              <a:t>用户名</a:t>
            </a:r>
            <a:r>
              <a:rPr lang="en-US" altLang="zh-CN" sz="2500" b="1" dirty="0">
                <a:latin typeface="Tahoma" panose="020B0604030504040204" pitchFamily="34" charset="0"/>
                <a:ea typeface="SimSun" panose="02010600030101010101" pitchFamily="2" charset="-122"/>
              </a:rPr>
              <a:t>6-18</a:t>
            </a:r>
            <a:r>
              <a:rPr lang="zh-CN" altLang="en-US" sz="2500" b="1" dirty="0">
                <a:latin typeface="Tahoma" panose="020B0604030504040204" pitchFamily="34" charset="0"/>
                <a:ea typeface="SimSun" panose="02010600030101010101" pitchFamily="2" charset="-122"/>
              </a:rPr>
              <a:t>个字符，可使用数字、字母、下划线，需以字母开头</a:t>
            </a:r>
          </a:p>
          <a:p>
            <a:pPr marL="457200" indent="-45720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500" dirty="0">
                <a:latin typeface="Tahoma" panose="020B0604030504040204" pitchFamily="34" charset="0"/>
                <a:ea typeface="SimSun" panose="02010600030101010101" pitchFamily="2" charset="-122"/>
              </a:rPr>
              <a:t>密码</a:t>
            </a:r>
            <a:r>
              <a:rPr lang="en-US" altLang="zh-CN" sz="2500" dirty="0">
                <a:latin typeface="Tahoma" panose="020B0604030504040204" pitchFamily="34" charset="0"/>
                <a:ea typeface="SimSun" panose="02010600030101010101" pitchFamily="2" charset="-122"/>
              </a:rPr>
              <a:t>6-18</a:t>
            </a:r>
            <a:r>
              <a:rPr lang="zh-CN" altLang="en-US" sz="2500" dirty="0">
                <a:latin typeface="Tahoma" panose="020B0604030504040204" pitchFamily="34" charset="0"/>
                <a:ea typeface="SimSun" panose="02010600030101010101" pitchFamily="2" charset="-122"/>
              </a:rPr>
              <a:t>个字符</a:t>
            </a:r>
            <a:r>
              <a:rPr lang="en-US" altLang="zh-CN" sz="2500" dirty="0">
                <a:latin typeface="Tahoma" panose="020B0604030504040204" pitchFamily="34" charset="0"/>
                <a:ea typeface="SimSun" panose="02010600030101010101" pitchFamily="2" charset="-122"/>
              </a:rPr>
              <a:t>(</a:t>
            </a:r>
            <a:r>
              <a:rPr lang="zh-CN" altLang="en-US" sz="2500" dirty="0">
                <a:latin typeface="Tahoma" panose="020B0604030504040204" pitchFamily="34" charset="0"/>
                <a:ea typeface="SimSun" panose="02010600030101010101" pitchFamily="2" charset="-122"/>
              </a:rPr>
              <a:t>字母和数字</a:t>
            </a:r>
            <a:r>
              <a:rPr lang="en-US" altLang="zh-CN" sz="2500" dirty="0">
                <a:latin typeface="Tahoma" panose="020B0604030504040204" pitchFamily="34" charset="0"/>
                <a:ea typeface="SimSun" panose="02010600030101010101" pitchFamily="2" charset="-122"/>
              </a:rPr>
              <a:t>), </a:t>
            </a:r>
            <a:r>
              <a:rPr lang="zh-CN" altLang="en-US" sz="2500" dirty="0">
                <a:latin typeface="Tahoma" panose="020B0604030504040204" pitchFamily="34" charset="0"/>
                <a:ea typeface="SimSun" panose="02010600030101010101" pitchFamily="2" charset="-122"/>
              </a:rPr>
              <a:t>大小写字母和数字必须都要有。</a:t>
            </a:r>
            <a:endParaRPr lang="en-US" altLang="zh-CN" sz="2500" dirty="0">
              <a:latin typeface="Tahoma" panose="020B0604030504040204" pitchFamily="34" charset="0"/>
              <a:ea typeface="SimSun" panose="02010600030101010101" pitchFamily="2" charset="-122"/>
            </a:endParaRPr>
          </a:p>
          <a:p>
            <a:pPr marL="457200" indent="-45720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zh-CN" sz="2500" b="1" dirty="0">
                <a:latin typeface="Tahoma" panose="020B0604030504040204" pitchFamily="34" charset="0"/>
                <a:ea typeface="SimSun" panose="02010600030101010101" pitchFamily="2" charset="-122"/>
              </a:rPr>
              <a:t>Email</a:t>
            </a:r>
            <a:r>
              <a:rPr lang="zh-CN" altLang="en-US" sz="2500" b="1" dirty="0">
                <a:latin typeface="Tahoma" panose="020B0604030504040204" pitchFamily="34" charset="0"/>
                <a:ea typeface="SimSun" panose="02010600030101010101" pitchFamily="2" charset="-122"/>
              </a:rPr>
              <a:t>和手机号需要用正则表达式判断填入内容是否正确</a:t>
            </a:r>
            <a:r>
              <a:rPr lang="zh-CN" altLang="en-US" sz="2800" b="1" dirty="0">
                <a:latin typeface="Tahoma" panose="020B0604030504040204" pitchFamily="34" charset="0"/>
                <a:ea typeface="SimSun" panose="02010600030101010101" pitchFamily="2" charset="-122"/>
              </a:rPr>
              <a:t>。</a:t>
            </a:r>
            <a:endParaRPr lang="zh-CN" altLang="en-US" sz="2800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5964CD-F6C9-D8D9-8C4E-4E6C409ED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4" y="3331621"/>
            <a:ext cx="88868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24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练习题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D27C02A-56B2-E6B5-8800-6EB07F318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628775"/>
            <a:ext cx="8247062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10800" rIns="18000" bIns="10800"/>
          <a:lstStyle>
            <a:lvl1pPr marL="342900" indent="-342900"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1pPr>
            <a:lvl2pPr marL="800100" indent="-342900"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2pPr>
            <a:lvl3pPr marL="1257300" indent="-342900"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3pPr>
            <a:lvl4pPr marL="1714500" indent="-342900"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4pPr>
            <a:lvl5pPr marL="2171700" indent="-342900"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1"/>
                </a:solidFill>
                <a:latin typeface="Arial" panose="020B0604020202020204" pitchFamily="34" charset="0"/>
                <a:ea typeface="Dotum" panose="020B0600000101010101" pitchFamily="34" charset="-127"/>
              </a:defRPr>
            </a:lvl9pPr>
          </a:lstStyle>
          <a:p>
            <a:pPr eaLnBrk="1" hangingPunct="1"/>
            <a:endParaRPr lang="zh-CN" altLang="en-US" sz="2800"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97395BE0-6A2A-F5B5-27F1-B858E7367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44" y="836553"/>
            <a:ext cx="9949631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10800" rIns="18000" bIns="10800"/>
          <a:lstStyle>
            <a:lvl1pPr marL="342900" indent="-342900"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 lvl="1">
              <a:buFontTx/>
              <a:buNone/>
            </a:pPr>
            <a:r>
              <a:rPr lang="en-US" altLang="zh-CN" b="1" dirty="0">
                <a:latin typeface="Tahoma" panose="020B0604030504040204" pitchFamily="34" charset="0"/>
                <a:ea typeface="SimSun" panose="02010600030101010101" pitchFamily="2" charset="-122"/>
              </a:rPr>
              <a:t>3. </a:t>
            </a:r>
            <a:r>
              <a:rPr lang="zh-CN" altLang="en-US" b="1" dirty="0">
                <a:latin typeface="Tahoma" panose="020B0604030504040204" pitchFamily="34" charset="0"/>
                <a:ea typeface="SimSun" panose="02010600030101010101" pitchFamily="2" charset="-122"/>
              </a:rPr>
              <a:t>实现一个简单的路由，可以在多个画面中切换</a:t>
            </a:r>
            <a:r>
              <a:rPr lang="zh-CN" altLang="zh-CN" b="1" dirty="0">
                <a:latin typeface="Tahoma" panose="020B0604030504040204" pitchFamily="34" charset="0"/>
                <a:ea typeface="SimSun" panose="02010600030101010101" pitchFamily="2" charset="-122"/>
              </a:rPr>
              <a:t>。</a:t>
            </a:r>
            <a:endParaRPr lang="en-US" altLang="zh-CN" b="1" dirty="0">
              <a:latin typeface="Tahoma" panose="020B0604030504040204" pitchFamily="34" charset="0"/>
              <a:ea typeface="SimSun" panose="02010600030101010101" pitchFamily="2" charset="-122"/>
            </a:endParaRPr>
          </a:p>
          <a:p>
            <a:pPr marL="1079500" lvl="2" indent="-45720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latin typeface="Tahoma" panose="020B0604030504040204" pitchFamily="34" charset="0"/>
                <a:ea typeface="SimSun" panose="02010600030101010101" pitchFamily="2" charset="-122"/>
              </a:rPr>
              <a:t>使用</a:t>
            </a:r>
            <a:r>
              <a:rPr lang="en-US" altLang="zh-CN" dirty="0">
                <a:latin typeface="Tahoma" panose="020B0604030504040204" pitchFamily="34" charset="0"/>
                <a:ea typeface="SimSun" panose="02010600030101010101" pitchFamily="2" charset="-122"/>
              </a:rPr>
              <a:t>template</a:t>
            </a:r>
            <a:r>
              <a:rPr lang="zh-CN" altLang="en-US" dirty="0">
                <a:latin typeface="Tahoma" panose="020B0604030504040204" pitchFamily="34" charset="0"/>
                <a:ea typeface="SimSun" panose="02010600030101010101" pitchFamily="2" charset="-122"/>
              </a:rPr>
              <a:t>实现简单的页面</a:t>
            </a:r>
            <a:endParaRPr lang="en-US" altLang="zh-CN" dirty="0">
              <a:latin typeface="Tahoma" panose="020B0604030504040204" pitchFamily="34" charset="0"/>
              <a:ea typeface="SimSun" panose="02010600030101010101" pitchFamily="2" charset="-122"/>
            </a:endParaRPr>
          </a:p>
          <a:p>
            <a:pPr marL="1079500" lvl="2" indent="-45720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latin typeface="Tahoma" panose="020B0604030504040204" pitchFamily="34" charset="0"/>
                <a:ea typeface="SimSun" panose="02010600030101010101" pitchFamily="2" charset="-122"/>
              </a:rPr>
              <a:t>使用</a:t>
            </a:r>
            <a:r>
              <a:rPr lang="en-US" altLang="zh-CN" dirty="0">
                <a:latin typeface="Tahoma" panose="020B0604030504040204" pitchFamily="34" charset="0"/>
                <a:ea typeface="SimSun" panose="02010600030101010101" pitchFamily="2" charset="-122"/>
              </a:rPr>
              <a:t>vue-router4</a:t>
            </a:r>
            <a:r>
              <a:rPr lang="zh-CN" altLang="en-US" dirty="0">
                <a:latin typeface="Tahoma" panose="020B0604030504040204" pitchFamily="34" charset="0"/>
                <a:ea typeface="SimSun" panose="02010600030101010101" pitchFamily="2" charset="-122"/>
              </a:rPr>
              <a:t>实现页面切换</a:t>
            </a:r>
            <a:endParaRPr lang="en-US" altLang="zh-CN" dirty="0">
              <a:latin typeface="Tahoma" panose="020B0604030504040204" pitchFamily="34" charset="0"/>
              <a:ea typeface="SimSun" panose="02010600030101010101" pitchFamily="2" charset="-122"/>
            </a:endParaRPr>
          </a:p>
          <a:p>
            <a:pPr marL="1079500" lvl="2" indent="-45720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latin typeface="Tahoma" panose="020B0604030504040204" pitchFamily="34" charset="0"/>
                <a:ea typeface="SimSun" panose="02010600030101010101" pitchFamily="2" charset="-122"/>
              </a:rPr>
              <a:t>使用样式绑定设置选中</a:t>
            </a:r>
            <a:r>
              <a:rPr lang="en-US" altLang="zh-CN" dirty="0">
                <a:latin typeface="Tahoma" panose="020B0604030504040204" pitchFamily="34" charset="0"/>
                <a:ea typeface="SimSun" panose="02010600030101010101" pitchFamily="2" charset="-122"/>
              </a:rPr>
              <a:t>/</a:t>
            </a:r>
            <a:r>
              <a:rPr lang="zh-CN" altLang="en-US" dirty="0">
                <a:latin typeface="Tahoma" panose="020B0604030504040204" pitchFamily="34" charset="0"/>
                <a:ea typeface="SimSun" panose="02010600030101010101" pitchFamily="2" charset="-122"/>
              </a:rPr>
              <a:t>没选中的</a:t>
            </a:r>
            <a:r>
              <a:rPr lang="en-US" altLang="zh-CN" dirty="0">
                <a:latin typeface="Tahoma" panose="020B0604030504040204" pitchFamily="34" charset="0"/>
                <a:ea typeface="SimSun" panose="02010600030101010101" pitchFamily="2" charset="-122"/>
              </a:rPr>
              <a:t>link</a:t>
            </a:r>
            <a:r>
              <a:rPr lang="zh-CN" altLang="en-US" dirty="0">
                <a:latin typeface="Tahoma" panose="020B0604030504040204" pitchFamily="34" charset="0"/>
                <a:ea typeface="SimSun" panose="02010600030101010101" pitchFamily="2" charset="-122"/>
              </a:rPr>
              <a:t>样式</a:t>
            </a:r>
            <a:endParaRPr lang="en-US" altLang="zh-CN" dirty="0">
              <a:latin typeface="Tahoma" panose="020B0604030504040204" pitchFamily="34" charset="0"/>
              <a:ea typeface="SimSun" panose="02010600030101010101" pitchFamily="2" charset="-122"/>
            </a:endParaRPr>
          </a:p>
          <a:p>
            <a:pPr lvl="1">
              <a:buFontTx/>
              <a:buNone/>
            </a:pPr>
            <a:endParaRPr lang="zh-CN" altLang="zh-CN" b="1" dirty="0"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0D1A28-1E64-3027-10C8-48C20DA29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61" y="2562095"/>
            <a:ext cx="9620058" cy="371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05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练习题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CCF95B3D-EC62-9793-5FE1-80B6848E2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2" y="800100"/>
            <a:ext cx="11029751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10800" rIns="18000" bIns="10800"/>
          <a:lstStyle>
            <a:lvl1pPr marL="342900" indent="-342900"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 marL="279400" indent="0">
              <a:buNone/>
            </a:pPr>
            <a:r>
              <a:rPr lang="zh-CN" altLang="en-US" sz="2400" b="1" dirty="0">
                <a:latin typeface="Tahoma" panose="020B0604030504040204" pitchFamily="34" charset="0"/>
                <a:ea typeface="SimSun" panose="02010600030101010101" pitchFamily="2" charset="-122"/>
              </a:rPr>
              <a:t>说明：</a:t>
            </a:r>
            <a:r>
              <a:rPr lang="en-US" altLang="zh-CN" sz="2400" b="1" dirty="0">
                <a:latin typeface="Tahoma" panose="020B0604030504040204" pitchFamily="34" charset="0"/>
                <a:ea typeface="SimSun" panose="02010600030101010101" pitchFamily="2" charset="-122"/>
              </a:rPr>
              <a:t>Vue</a:t>
            </a:r>
            <a:r>
              <a:rPr lang="zh-CN" altLang="en-US" sz="2400" b="1" dirty="0">
                <a:latin typeface="Tahoma" panose="020B0604030504040204" pitchFamily="34" charset="0"/>
                <a:ea typeface="SimSun" panose="02010600030101010101" pitchFamily="2" charset="-122"/>
              </a:rPr>
              <a:t>相关的</a:t>
            </a:r>
            <a:r>
              <a:rPr lang="en-US" altLang="zh-CN" sz="2400" b="1" dirty="0">
                <a:latin typeface="Tahoma" panose="020B0604030504040204" pitchFamily="34" charset="0"/>
                <a:ea typeface="SimSun" panose="02010600030101010101" pitchFamily="2" charset="-122"/>
              </a:rPr>
              <a:t>JavaScript</a:t>
            </a:r>
            <a:r>
              <a:rPr lang="zh-CN" altLang="en-US" sz="2400" b="1" dirty="0">
                <a:latin typeface="Tahoma" panose="020B0604030504040204" pitchFamily="34" charset="0"/>
                <a:ea typeface="SimSun" panose="02010600030101010101" pitchFamily="2" charset="-122"/>
              </a:rPr>
              <a:t>文件以</a:t>
            </a:r>
            <a:r>
              <a:rPr lang="en-US" altLang="zh-CN" sz="2400" b="1" dirty="0" err="1">
                <a:latin typeface="Tahoma" panose="020B0604030504040204" pitchFamily="34" charset="0"/>
                <a:ea typeface="SimSun" panose="02010600030101010101" pitchFamily="2" charset="-122"/>
              </a:rPr>
              <a:t>cdn</a:t>
            </a:r>
            <a:r>
              <a:rPr lang="zh-CN" altLang="en-US" sz="2400" b="1" dirty="0">
                <a:latin typeface="Tahoma" panose="020B0604030504040204" pitchFamily="34" charset="0"/>
                <a:ea typeface="SimSun" panose="02010600030101010101" pitchFamily="2" charset="-122"/>
              </a:rPr>
              <a:t>方式引入</a:t>
            </a:r>
            <a:endParaRPr lang="en-US" altLang="zh-CN" sz="2400" b="1" dirty="0">
              <a:latin typeface="Tahoma" panose="020B0604030504040204" pitchFamily="34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b="0" dirty="0">
                <a:solidFill>
                  <a:srgbClr val="C5C5C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800" b="0" dirty="0">
                <a:solidFill>
                  <a:srgbClr val="FF2C6B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CN" sz="1800" b="0" dirty="0">
                <a:solidFill>
                  <a:srgbClr val="E6E6E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 dirty="0" err="1">
                <a:solidFill>
                  <a:srgbClr val="FFCC95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CN" sz="1800" b="0" dirty="0">
                <a:solidFill>
                  <a:srgbClr val="E6E6E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800" b="0" dirty="0">
                <a:solidFill>
                  <a:srgbClr val="00ACC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800" b="0" dirty="0">
                <a:solidFill>
                  <a:srgbClr val="00ABC1"/>
                </a:solidFill>
                <a:effectLst/>
                <a:latin typeface="Consolas" panose="020B0609020204030204" pitchFamily="49" charset="0"/>
              </a:rPr>
              <a:t>https://cdn.staticfile.org/</a:t>
            </a:r>
            <a:r>
              <a:rPr lang="en-US" altLang="zh-CN" sz="1800" b="0" dirty="0" err="1">
                <a:solidFill>
                  <a:srgbClr val="00ABC1"/>
                </a:solidFill>
                <a:effectLst/>
                <a:latin typeface="Consolas" panose="020B0609020204030204" pitchFamily="49" charset="0"/>
              </a:rPr>
              <a:t>vue</a:t>
            </a:r>
            <a:r>
              <a:rPr lang="en-US" altLang="zh-CN" sz="1800" b="0" dirty="0">
                <a:solidFill>
                  <a:srgbClr val="00ABC1"/>
                </a:solidFill>
                <a:effectLst/>
                <a:latin typeface="Consolas" panose="020B0609020204030204" pitchFamily="49" charset="0"/>
              </a:rPr>
              <a:t>/3.2.36/vue.global.min.js</a:t>
            </a:r>
            <a:r>
              <a:rPr lang="en-US" altLang="zh-CN" sz="1800" b="0" dirty="0">
                <a:solidFill>
                  <a:srgbClr val="00ACC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800" b="0" dirty="0">
                <a:solidFill>
                  <a:srgbClr val="C5C5C5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CN" sz="1800" b="0" dirty="0">
                <a:solidFill>
                  <a:srgbClr val="FF2C6B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CN" sz="1800" b="0" dirty="0">
                <a:solidFill>
                  <a:srgbClr val="C5C5C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800" b="0" dirty="0">
              <a:solidFill>
                <a:srgbClr val="E6E6E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800" b="0" dirty="0">
                <a:solidFill>
                  <a:srgbClr val="C5C5C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800" b="0" dirty="0">
                <a:solidFill>
                  <a:srgbClr val="FF2C6B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CN" sz="1800" b="0" dirty="0">
                <a:solidFill>
                  <a:srgbClr val="E6E6E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 dirty="0" err="1">
                <a:solidFill>
                  <a:srgbClr val="FFCC95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CN" sz="1800" b="0" dirty="0">
                <a:solidFill>
                  <a:srgbClr val="E6E6E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800" b="0" dirty="0">
                <a:solidFill>
                  <a:srgbClr val="00ACC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800" b="0" dirty="0">
                <a:solidFill>
                  <a:srgbClr val="00ABC1"/>
                </a:solidFill>
                <a:effectLst/>
                <a:latin typeface="Consolas" panose="020B0609020204030204" pitchFamily="49" charset="0"/>
              </a:rPr>
              <a:t>https://unpkg.com/vue-router@4</a:t>
            </a:r>
            <a:r>
              <a:rPr lang="en-US" altLang="zh-CN" sz="1800" b="0" dirty="0">
                <a:solidFill>
                  <a:srgbClr val="00ACC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800" b="0" dirty="0">
                <a:solidFill>
                  <a:srgbClr val="C5C5C5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CN" sz="1800" b="0" dirty="0">
                <a:solidFill>
                  <a:srgbClr val="FF2C6B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CN" sz="1800" b="0" dirty="0">
                <a:solidFill>
                  <a:srgbClr val="C5C5C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800" b="0" dirty="0">
              <a:solidFill>
                <a:srgbClr val="E6E6E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800" b="0" dirty="0">
              <a:solidFill>
                <a:srgbClr val="C5C5C5"/>
              </a:solidFill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26440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original_metal_w(s)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02" y="170139"/>
            <a:ext cx="1721287" cy="160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WordArt 5"/>
          <p:cNvSpPr>
            <a:spLocks noChangeArrowheads="1" noChangeShapeType="1" noTextEdit="1"/>
          </p:cNvSpPr>
          <p:nvPr/>
        </p:nvSpPr>
        <p:spPr bwMode="auto">
          <a:xfrm>
            <a:off x="2383739" y="1228975"/>
            <a:ext cx="7332213" cy="1902286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8421"/>
              </a:avLst>
            </a:prstTxWarp>
          </a:bodyPr>
          <a:lstStyle/>
          <a:p>
            <a:pPr algn="ctr"/>
            <a:r>
              <a:rPr lang="en-US" altLang="zh-CN" sz="4525" kern="10">
                <a:ln w="3810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107763" dir="2700000" algn="ctr" rotWithShape="0">
                    <a:srgbClr val="868686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  <a:endParaRPr lang="zh-CN" altLang="en-US" sz="4525" kern="10">
              <a:ln w="3810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107763" dir="2700000" algn="ctr" rotWithShape="0">
                  <a:srgbClr val="868686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0" name="Rectangle 29"/>
          <p:cNvSpPr>
            <a:spLocks noChangeArrowheads="1"/>
          </p:cNvSpPr>
          <p:nvPr/>
        </p:nvSpPr>
        <p:spPr bwMode="auto">
          <a:xfrm>
            <a:off x="983432" y="4005064"/>
            <a:ext cx="4796437" cy="2180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SzPct val="60000"/>
              <a:buChar char="n"/>
              <a:defRPr sz="24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60000"/>
              <a:buChar char="n"/>
              <a:defRPr sz="24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60000"/>
              <a:buChar char="n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0000"/>
              <a:buChar char="n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kumimoji="0" lang="zh-CN" altLang="en-US" sz="1508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联系方式</a:t>
            </a:r>
            <a:r>
              <a:rPr kumimoji="0" lang="en-US" altLang="zh-TW" sz="1508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kumimoji="0" lang="zh-CN" altLang="en-US" sz="1508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西安凌安电脑有限公司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endParaRPr kumimoji="0" lang="zh-CN" altLang="en-US" sz="1508" dirty="0">
              <a:solidFill>
                <a:schemeClr val="tx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kumimoji="0" lang="zh-CN" altLang="en-US" sz="1508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地址</a:t>
            </a:r>
            <a:r>
              <a:rPr kumimoji="0" lang="en-US" altLang="zh-TW" sz="1508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 </a:t>
            </a:r>
            <a:r>
              <a:rPr kumimoji="0" lang="zh-CN" altLang="en-US" sz="1508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西安市火炬路</a:t>
            </a:r>
            <a:r>
              <a:rPr kumimoji="0" lang="en-US" altLang="zh-CN" sz="1508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4</a:t>
            </a:r>
            <a:r>
              <a:rPr kumimoji="0" lang="zh-CN" altLang="en-US" sz="1508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号楼</a:t>
            </a:r>
            <a:r>
              <a:rPr kumimoji="0" lang="en-US" altLang="zh-CN" sz="1508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3</a:t>
            </a:r>
            <a:r>
              <a:rPr kumimoji="0" lang="zh-CN" altLang="en-US" sz="1508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层</a:t>
            </a:r>
            <a:r>
              <a:rPr kumimoji="0" lang="en-US" altLang="zh-CN" sz="1508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</a:t>
            </a:r>
            <a:r>
              <a:rPr kumimoji="0" lang="zh-CN" altLang="en-US" sz="1508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座 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kumimoji="0" lang="zh-CN" altLang="en-US" sz="1508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邮编</a:t>
            </a:r>
            <a:r>
              <a:rPr kumimoji="0" lang="en-US" altLang="zh-CN" sz="1508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 710043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endParaRPr kumimoji="0" lang="en-US" altLang="zh-CN" sz="1508" dirty="0">
              <a:solidFill>
                <a:schemeClr val="tx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kumimoji="0" lang="zh-CN" altLang="en-US" sz="1508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电话</a:t>
            </a:r>
            <a:r>
              <a:rPr kumimoji="0" lang="en-US" altLang="zh-TW" sz="1508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 (86-29) 82212899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kumimoji="0" lang="zh-CN" altLang="en-US" sz="1508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传真</a:t>
            </a:r>
            <a:r>
              <a:rPr kumimoji="0" lang="en-US" altLang="zh-TW" sz="1508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 (86-29) 82218547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kumimoji="0" lang="zh-CN" altLang="en-US" sz="1508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公司主页</a:t>
            </a:r>
            <a:r>
              <a:rPr kumimoji="0" lang="en-US" altLang="zh-TW" sz="1508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 </a:t>
            </a:r>
            <a:r>
              <a:rPr kumimoji="0" lang="en-US" altLang="zh-TW" sz="1508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  <a:hlinkClick r:id="rId3"/>
              </a:rPr>
              <a:t>http://www.lingan.com.cn</a:t>
            </a:r>
            <a:endParaRPr kumimoji="0" lang="en-US" altLang="zh-TW" sz="1508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4B58138-110D-6EEF-1929-75A9D338D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820308"/>
            <a:ext cx="11377264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>
              <a:lnSpc>
                <a:spcPct val="150000"/>
              </a:lnSpc>
              <a:buNone/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数据驱动和组件式编程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  <a:buNone/>
              <a:defRPr/>
            </a:pPr>
            <a:r>
              <a:rPr lang="zh-CN" altLang="en-US" sz="2400" b="1" dirty="0">
                <a:latin typeface="仿宋" pitchFamily="49" charset="-122"/>
                <a:ea typeface="仿宋" pitchFamily="49" charset="-122"/>
              </a:rPr>
              <a:t>基于操作</a:t>
            </a:r>
            <a:r>
              <a:rPr lang="en" altLang="zh-CN" sz="2400" b="1" dirty="0">
                <a:latin typeface="仿宋" pitchFamily="49" charset="-122"/>
                <a:ea typeface="仿宋" pitchFamily="49" charset="-122"/>
                <a:sym typeface="Source Sans Pro"/>
              </a:rPr>
              <a:t>DOM</a:t>
            </a:r>
            <a:r>
              <a:rPr lang="zh-CN" altLang="en-US" sz="2400" b="1" dirty="0">
                <a:latin typeface="仿宋" pitchFamily="49" charset="-122"/>
                <a:ea typeface="仿宋" pitchFamily="49" charset="-122"/>
              </a:rPr>
              <a:t>的前端开发方式：拼界面</a:t>
            </a:r>
            <a:r>
              <a:rPr lang="en-US" altLang="zh-CN" sz="2400" b="1" dirty="0">
                <a:latin typeface="仿宋" pitchFamily="49" charset="-122"/>
                <a:ea typeface="仿宋" pitchFamily="49" charset="-122"/>
              </a:rPr>
              <a:t>-&gt;</a:t>
            </a:r>
            <a:r>
              <a:rPr lang="zh-CN" altLang="en-US" sz="2400" b="1" dirty="0">
                <a:latin typeface="仿宋" pitchFamily="49" charset="-122"/>
                <a:ea typeface="仿宋" pitchFamily="49" charset="-122"/>
              </a:rPr>
              <a:t>找到</a:t>
            </a:r>
            <a:r>
              <a:rPr lang="en" altLang="zh-CN" sz="2400" b="1" dirty="0">
                <a:latin typeface="仿宋" pitchFamily="49" charset="-122"/>
                <a:ea typeface="仿宋" pitchFamily="49" charset="-122"/>
                <a:sym typeface="Source Sans Pro"/>
              </a:rPr>
              <a:t>DOM</a:t>
            </a:r>
            <a:r>
              <a:rPr lang="zh-CN" altLang="en-US" sz="2400" b="1" dirty="0">
                <a:latin typeface="仿宋" pitchFamily="49" charset="-122"/>
                <a:ea typeface="仿宋" pitchFamily="49" charset="-122"/>
              </a:rPr>
              <a:t>节点</a:t>
            </a:r>
            <a:r>
              <a:rPr lang="en-US" altLang="zh-CN" sz="2400" b="1" dirty="0">
                <a:latin typeface="仿宋" pitchFamily="49" charset="-122"/>
                <a:ea typeface="仿宋" pitchFamily="49" charset="-122"/>
              </a:rPr>
              <a:t>-&gt;</a:t>
            </a:r>
            <a:r>
              <a:rPr lang="zh-CN" altLang="en-US" sz="2400" b="1" dirty="0">
                <a:latin typeface="仿宋" pitchFamily="49" charset="-122"/>
                <a:ea typeface="仿宋" pitchFamily="49" charset="-122"/>
              </a:rPr>
              <a:t>修改属性</a:t>
            </a:r>
            <a:r>
              <a:rPr lang="en-US" altLang="zh-CN" sz="2400" b="1" dirty="0">
                <a:latin typeface="仿宋" pitchFamily="49" charset="-122"/>
                <a:ea typeface="仿宋" pitchFamily="49" charset="-122"/>
              </a:rPr>
              <a:t>-&gt;</a:t>
            </a:r>
            <a:r>
              <a:rPr lang="zh-CN" altLang="en-US" sz="2400" b="1" dirty="0">
                <a:latin typeface="仿宋" pitchFamily="49" charset="-122"/>
                <a:ea typeface="仿宋" pitchFamily="49" charset="-122"/>
              </a:rPr>
              <a:t>检测是否有其他影响的节点</a:t>
            </a:r>
            <a:r>
              <a:rPr lang="en-US" altLang="zh-CN" sz="2400" b="1" dirty="0">
                <a:latin typeface="仿宋" pitchFamily="49" charset="-122"/>
                <a:ea typeface="仿宋" pitchFamily="49" charset="-122"/>
              </a:rPr>
              <a:t>-&gt;</a:t>
            </a:r>
            <a:r>
              <a:rPr lang="zh-CN" altLang="en-US" sz="2400" b="1" dirty="0">
                <a:latin typeface="仿宋" pitchFamily="49" charset="-122"/>
                <a:ea typeface="仿宋" pitchFamily="49" charset="-122"/>
              </a:rPr>
              <a:t>根据刚刚修改的</a:t>
            </a:r>
            <a:r>
              <a:rPr lang="en" altLang="zh-CN" sz="2400" b="1" dirty="0">
                <a:latin typeface="仿宋" pitchFamily="49" charset="-122"/>
                <a:ea typeface="仿宋" pitchFamily="49" charset="-122"/>
                <a:sym typeface="Source Sans Pro"/>
              </a:rPr>
              <a:t>DOM</a:t>
            </a:r>
            <a:r>
              <a:rPr lang="zh-CN" altLang="en-US" sz="2400" b="1" dirty="0">
                <a:latin typeface="仿宋" pitchFamily="49" charset="-122"/>
                <a:ea typeface="仿宋" pitchFamily="49" charset="-122"/>
              </a:rPr>
              <a:t>节点更新自己的状态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</a:rPr>
              <a:t>。</a:t>
            </a:r>
            <a:endParaRPr lang="en-US" altLang="zh-CN" sz="2400" dirty="0">
              <a:latin typeface="+mn-lt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B4DC54-FD96-38B8-0B46-8017AEB0F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608" y="2445453"/>
            <a:ext cx="3960440" cy="2808312"/>
          </a:xfrm>
          <a:prstGeom prst="rect">
            <a:avLst/>
          </a:prstGeom>
        </p:spPr>
      </p:pic>
      <p:sp>
        <p:nvSpPr>
          <p:cNvPr id="3" name="Text Box 3">
            <a:extLst>
              <a:ext uri="{FF2B5EF4-FFF2-40B4-BE49-F238E27FC236}">
                <a16:creationId xmlns:a16="http://schemas.microsoft.com/office/drawing/2014/main" id="{8322BDD4-CB1B-E3ED-9650-793BAFE07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68" y="5286692"/>
            <a:ext cx="11377264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 marL="109728" indent="0">
              <a:spcBef>
                <a:spcPts val="0"/>
              </a:spcBef>
              <a:buNone/>
              <a:defRPr/>
            </a:pPr>
            <a:r>
              <a:rPr lang="en" altLang="zh-CN" sz="2400" dirty="0">
                <a:latin typeface="仿宋" pitchFamily="49" charset="-122"/>
                <a:ea typeface="仿宋" pitchFamily="49" charset="-122"/>
                <a:sym typeface="Source Sans Pro"/>
              </a:rPr>
              <a:t>DOM 在单页 Web 应用中的问题</a:t>
            </a:r>
            <a:r>
              <a:rPr lang="zh-CN" altLang="en-US" sz="2400" dirty="0">
                <a:latin typeface="仿宋" pitchFamily="49" charset="-122"/>
                <a:ea typeface="仿宋" pitchFamily="49" charset="-122"/>
                <a:sym typeface="Source Sans Pro"/>
              </a:rPr>
              <a:t>：</a:t>
            </a:r>
            <a:endParaRPr lang="en" altLang="zh-CN" sz="2400" dirty="0">
              <a:latin typeface="仿宋" pitchFamily="49" charset="-122"/>
              <a:ea typeface="仿宋" pitchFamily="49" charset="-122"/>
              <a:sym typeface="Source Sans Pro"/>
            </a:endParaRP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en" altLang="zh-CN" sz="2400" dirty="0">
                <a:latin typeface="仿宋" pitchFamily="49" charset="-122"/>
                <a:ea typeface="仿宋" pitchFamily="49" charset="-122"/>
                <a:sym typeface="Source Sans Pro"/>
              </a:rPr>
              <a:t>重新渲染整个视图是昂贵的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en" altLang="zh-CN" sz="2400" dirty="0">
                <a:latin typeface="仿宋" pitchFamily="49" charset="-122"/>
                <a:ea typeface="仿宋" pitchFamily="49" charset="-122"/>
                <a:sym typeface="Source Sans Pro"/>
              </a:rPr>
              <a:t>手动更新 DOM 来保持视图和数据的同步很容易导致bug</a:t>
            </a:r>
            <a:endParaRPr lang="en-US" altLang="zh-CN" sz="24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6137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4B58138-110D-6EEF-1929-75A9D338D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820308"/>
            <a:ext cx="11377264" cy="21951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>
              <a:lnSpc>
                <a:spcPct val="150000"/>
              </a:lnSpc>
              <a:buNone/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数据驱动和组件式编程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09728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None/>
            </a:pP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Vue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是数据驱动的，采用数据绑定的方式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,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自动绑定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DOM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节点的属性。这样就可以从操作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DOM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节点的繁琐过程中解脱出来了，只要专注于数据的状态，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UI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更新的事情不需要去管了，回归编程的本质：程序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=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数据结构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+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算法。这也是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MVVM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框架最大的思路上的突破。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8322BDD4-CB1B-E3ED-9650-793BAFE07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68" y="6029691"/>
            <a:ext cx="11377264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 marL="109728" indent="0">
              <a:spcBef>
                <a:spcPts val="0"/>
              </a:spcBef>
              <a:buNone/>
              <a:defRPr/>
            </a:pP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MVVM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模式采用双向绑定（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data-binding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）：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View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的变动，自动反映在 </a:t>
            </a:r>
            <a:r>
              <a:rPr lang="en-US" altLang="zh-CN" sz="2000" dirty="0" err="1">
                <a:latin typeface="仿宋" pitchFamily="49" charset="-122"/>
                <a:ea typeface="仿宋" pitchFamily="49" charset="-122"/>
              </a:rPr>
              <a:t>ViewModel</a:t>
            </a: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，反之亦然。</a:t>
            </a:r>
          </a:p>
        </p:txBody>
      </p:sp>
      <p:pic>
        <p:nvPicPr>
          <p:cNvPr id="4" name="图片 7" descr="QQ截图20170817104354.png">
            <a:extLst>
              <a:ext uri="{FF2B5EF4-FFF2-40B4-BE49-F238E27FC236}">
                <a16:creationId xmlns:a16="http://schemas.microsoft.com/office/drawing/2014/main" id="{2A84423B-608A-0C42-8B45-3B6AD54D8CF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00056" y="3057664"/>
            <a:ext cx="4481788" cy="2934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CD55DF-8734-EA0D-F5FF-FE4AB2D38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08" y="3258188"/>
            <a:ext cx="5467350" cy="253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62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4B58138-110D-6EEF-1929-75A9D338D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820308"/>
            <a:ext cx="11377264" cy="75103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>
              <a:lnSpc>
                <a:spcPct val="150000"/>
              </a:lnSpc>
              <a:buNone/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数据驱动和组件式编程</a:t>
            </a:r>
            <a:endParaRPr lang="en" altLang="zh-CN" sz="2000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8322BDD4-CB1B-E3ED-9650-793BAFE07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68" y="4625463"/>
            <a:ext cx="10513168" cy="182787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標楷體" pitchFamily="65" charset="-128"/>
                <a:ea typeface="標楷體" pitchFamily="65" charset="-128"/>
              </a:defRPr>
            </a:lvl9pPr>
          </a:lstStyle>
          <a:p>
            <a:pPr marL="452628" indent="-342900"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Vue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主要负责的是上图绿色正方体</a:t>
            </a:r>
            <a:r>
              <a:rPr lang="en-US" altLang="zh-CN" sz="1800" dirty="0" err="1">
                <a:latin typeface="仿宋" pitchFamily="49" charset="-122"/>
                <a:ea typeface="仿宋" pitchFamily="49" charset="-122"/>
              </a:rPr>
              <a:t>ViewModel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的部分，在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View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层（即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DOM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层）与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Model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层（即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JS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逻辑层）之间通过</a:t>
            </a:r>
            <a:r>
              <a:rPr lang="en-US" altLang="zh-CN" sz="1800" dirty="0" err="1">
                <a:latin typeface="仿宋" pitchFamily="49" charset="-122"/>
                <a:ea typeface="仿宋" pitchFamily="49" charset="-122"/>
              </a:rPr>
              <a:t>ViewModel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绑定了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DOM Listeners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与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Data Bindings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两个相当于监听器的东西。</a:t>
            </a:r>
            <a:endParaRPr lang="en-US" altLang="zh-CN" sz="1800" dirty="0">
              <a:latin typeface="仿宋" pitchFamily="49" charset="-122"/>
              <a:ea typeface="仿宋" pitchFamily="49" charset="-122"/>
            </a:endParaRPr>
          </a:p>
          <a:p>
            <a:pPr marL="452628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ü"/>
              <a:defRPr/>
            </a:pP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当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View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层的视图发生改变时，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Vue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会通过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DOM Listeners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来监听并改变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Model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层的数据。</a:t>
            </a:r>
            <a:endParaRPr lang="en-US" altLang="zh-CN" sz="1800" dirty="0">
              <a:latin typeface="仿宋" pitchFamily="49" charset="-122"/>
              <a:ea typeface="仿宋" pitchFamily="49" charset="-122"/>
            </a:endParaRPr>
          </a:p>
          <a:p>
            <a:pPr marL="452628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ü"/>
              <a:defRPr/>
            </a:pP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当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Model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层的数据发生改变时，其也会通过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Data Bindings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来监听并改变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View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层的展示。</a:t>
            </a:r>
            <a:endParaRPr lang="en-US" altLang="zh-CN" sz="1800" dirty="0">
              <a:latin typeface="仿宋" pitchFamily="49" charset="-122"/>
              <a:ea typeface="仿宋" pitchFamily="49" charset="-122"/>
            </a:endParaRPr>
          </a:p>
          <a:p>
            <a:pPr marL="452628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ü"/>
              <a:defRPr/>
            </a:pP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这样便实现了一个双向数据绑定的功能，也是</a:t>
            </a:r>
            <a:r>
              <a:rPr lang="en-US" altLang="zh-CN" sz="1800" dirty="0">
                <a:latin typeface="仿宋" pitchFamily="49" charset="-122"/>
                <a:ea typeface="仿宋" pitchFamily="49" charset="-122"/>
              </a:rPr>
              <a:t>Vue</a:t>
            </a:r>
            <a:r>
              <a:rPr lang="zh-CN" altLang="en-US" sz="1800" dirty="0">
                <a:latin typeface="仿宋" pitchFamily="49" charset="-122"/>
                <a:ea typeface="仿宋" pitchFamily="49" charset="-122"/>
              </a:rPr>
              <a:t>数据驱动的原理所在。</a:t>
            </a:r>
            <a:endParaRPr lang="zh-CN" altLang="en-US" sz="2000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1577D7-2D33-300D-DF1F-FE82C6732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1572337"/>
            <a:ext cx="5639303" cy="305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45171"/>
      </p:ext>
    </p:extLst>
  </p:cSld>
  <p:clrMapOvr>
    <a:masterClrMapping/>
  </p:clrMapOvr>
</p:sld>
</file>

<file path=ppt/theme/theme1.xml><?xml version="1.0" encoding="utf-8"?>
<a:theme xmlns:a="http://schemas.openxmlformats.org/drawingml/2006/main" name="010TGp_BizCom_bl">
  <a:themeElements>
    <a:clrScheme name="010TGp_BizCom_bl 4">
      <a:dk1>
        <a:srgbClr val="1C3A8E"/>
      </a:dk1>
      <a:lt1>
        <a:srgbClr val="FFFFFF"/>
      </a:lt1>
      <a:dk2>
        <a:srgbClr val="000000"/>
      </a:dk2>
      <a:lt2>
        <a:srgbClr val="DDDDDD"/>
      </a:lt2>
      <a:accent1>
        <a:srgbClr val="438FE3"/>
      </a:accent1>
      <a:accent2>
        <a:srgbClr val="CC9900"/>
      </a:accent2>
      <a:accent3>
        <a:srgbClr val="FFFFFF"/>
      </a:accent3>
      <a:accent4>
        <a:srgbClr val="163078"/>
      </a:accent4>
      <a:accent5>
        <a:srgbClr val="B0C6EF"/>
      </a:accent5>
      <a:accent6>
        <a:srgbClr val="B98A00"/>
      </a:accent6>
      <a:hlink>
        <a:srgbClr val="33CCCC"/>
      </a:hlink>
      <a:folHlink>
        <a:srgbClr val="969696"/>
      </a:folHlink>
    </a:clrScheme>
    <a:fontScheme name="010TGp_BizCom_b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itchFamily="2" charset="-122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itchFamily="2" charset="-122"/>
            <a:ea typeface="宋体" pitchFamily="2" charset="-122"/>
          </a:defRPr>
        </a:defPPr>
      </a:lstStyle>
    </a:lnDef>
  </a:objectDefaults>
  <a:extraClrSchemeLst>
    <a:extraClrScheme>
      <a:clrScheme name="010TGp_BizCom_bl 1">
        <a:dk1>
          <a:srgbClr val="666699"/>
        </a:dk1>
        <a:lt1>
          <a:srgbClr val="FFFFFF"/>
        </a:lt1>
        <a:dk2>
          <a:srgbClr val="000000"/>
        </a:dk2>
        <a:lt2>
          <a:srgbClr val="F7F4D5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TGp_BizCom_bl 2">
        <a:dk1>
          <a:srgbClr val="29698D"/>
        </a:dk1>
        <a:lt1>
          <a:srgbClr val="FFFFFF"/>
        </a:lt1>
        <a:dk2>
          <a:srgbClr val="000000"/>
        </a:dk2>
        <a:lt2>
          <a:srgbClr val="D6E1E2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TGp_BizCom_bl 3">
        <a:dk1>
          <a:srgbClr val="1D528D"/>
        </a:dk1>
        <a:lt1>
          <a:srgbClr val="FFFFFF"/>
        </a:lt1>
        <a:dk2>
          <a:srgbClr val="000000"/>
        </a:dk2>
        <a:lt2>
          <a:srgbClr val="DDDDDD"/>
        </a:lt2>
        <a:accent1>
          <a:srgbClr val="0099CC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TGp_BizCom_bl 4">
        <a:dk1>
          <a:srgbClr val="1C3A8E"/>
        </a:dk1>
        <a:lt1>
          <a:srgbClr val="FFFFFF"/>
        </a:lt1>
        <a:dk2>
          <a:srgbClr val="000000"/>
        </a:dk2>
        <a:lt2>
          <a:srgbClr val="DDDDDD"/>
        </a:lt2>
        <a:accent1>
          <a:srgbClr val="438FE3"/>
        </a:accent1>
        <a:accent2>
          <a:srgbClr val="CC9900"/>
        </a:accent2>
        <a:accent3>
          <a:srgbClr val="FFFFFF"/>
        </a:accent3>
        <a:accent4>
          <a:srgbClr val="163078"/>
        </a:accent4>
        <a:accent5>
          <a:srgbClr val="B0C6EF"/>
        </a:accent5>
        <a:accent6>
          <a:srgbClr val="B98A00"/>
        </a:accent6>
        <a:hlink>
          <a:srgbClr val="33CCC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演示文稿1" id="{8BFB44C9-5671-4D95-A500-563D2BF3FF7E}" vid="{CAD85CCF-2799-4B00-A889-A7D46601E2D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8073</TotalTime>
  <Words>7488</Words>
  <Application>Microsoft Office PowerPoint</Application>
  <PresentationFormat>宽屏</PresentationFormat>
  <Paragraphs>926</Paragraphs>
  <Slides>66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84" baseType="lpstr">
      <vt:lpstr>標楷體</vt:lpstr>
      <vt:lpstr>굴림</vt:lpstr>
      <vt:lpstr>仿宋</vt:lpstr>
      <vt:lpstr>仿宋_GB2312</vt:lpstr>
      <vt:lpstr>黑体</vt:lpstr>
      <vt:lpstr>SimSun</vt:lpstr>
      <vt:lpstr>微软雅黑</vt:lpstr>
      <vt:lpstr>新宋体</vt:lpstr>
      <vt:lpstr>Arial</vt:lpstr>
      <vt:lpstr>Arial Black</vt:lpstr>
      <vt:lpstr>Calibri</vt:lpstr>
      <vt:lpstr>Consolas</vt:lpstr>
      <vt:lpstr>Tahoma</vt:lpstr>
      <vt:lpstr>Times New Roman</vt:lpstr>
      <vt:lpstr>Verdana</vt:lpstr>
      <vt:lpstr>Wingdings</vt:lpstr>
      <vt:lpstr>010TGp_BizCom_bl</vt:lpstr>
      <vt:lpstr>Image</vt:lpstr>
      <vt:lpstr>Vue3基础  </vt:lpstr>
      <vt:lpstr>主要内容</vt:lpstr>
      <vt:lpstr>概述</vt:lpstr>
      <vt:lpstr>概述</vt:lpstr>
      <vt:lpstr>概述</vt:lpstr>
      <vt:lpstr>概述</vt:lpstr>
      <vt:lpstr>概述</vt:lpstr>
      <vt:lpstr>概述</vt:lpstr>
      <vt:lpstr>概述</vt:lpstr>
      <vt:lpstr>概述</vt:lpstr>
      <vt:lpstr>概述</vt:lpstr>
      <vt:lpstr>概述</vt:lpstr>
      <vt:lpstr>概述</vt:lpstr>
      <vt:lpstr>模板语法</vt:lpstr>
      <vt:lpstr>模板语法</vt:lpstr>
      <vt:lpstr>模板语法</vt:lpstr>
      <vt:lpstr>模板语法</vt:lpstr>
      <vt:lpstr>模板语法</vt:lpstr>
      <vt:lpstr>模板语法</vt:lpstr>
      <vt:lpstr>模板语法</vt:lpstr>
      <vt:lpstr>模板语法</vt:lpstr>
      <vt:lpstr>模板语法</vt:lpstr>
      <vt:lpstr>条件语句</vt:lpstr>
      <vt:lpstr>循环语句</vt:lpstr>
      <vt:lpstr>循环语句</vt:lpstr>
      <vt:lpstr>计算属性</vt:lpstr>
      <vt:lpstr>计算属性</vt:lpstr>
      <vt:lpstr>计算属性</vt:lpstr>
      <vt:lpstr>监听属性</vt:lpstr>
      <vt:lpstr>样式绑定</vt:lpstr>
      <vt:lpstr>样式绑定</vt:lpstr>
      <vt:lpstr>事件处理</vt:lpstr>
      <vt:lpstr>事件处理</vt:lpstr>
      <vt:lpstr>事件处理</vt:lpstr>
      <vt:lpstr>事件处理</vt:lpstr>
      <vt:lpstr>事件处理</vt:lpstr>
      <vt:lpstr>表单</vt:lpstr>
      <vt:lpstr>表单</vt:lpstr>
      <vt:lpstr>组件</vt:lpstr>
      <vt:lpstr>组件</vt:lpstr>
      <vt:lpstr>组件</vt:lpstr>
      <vt:lpstr>组件</vt:lpstr>
      <vt:lpstr>组件</vt:lpstr>
      <vt:lpstr>组件</vt:lpstr>
      <vt:lpstr>自定义指令</vt:lpstr>
      <vt:lpstr>自定义指令</vt:lpstr>
      <vt:lpstr>自定义指令</vt:lpstr>
      <vt:lpstr>自定义指令</vt:lpstr>
      <vt:lpstr>路由</vt:lpstr>
      <vt:lpstr>路由</vt:lpstr>
      <vt:lpstr>路由</vt:lpstr>
      <vt:lpstr>插槽</vt:lpstr>
      <vt:lpstr>插槽</vt:lpstr>
      <vt:lpstr>插槽</vt:lpstr>
      <vt:lpstr>插槽</vt:lpstr>
      <vt:lpstr>Vuex</vt:lpstr>
      <vt:lpstr>Vuex</vt:lpstr>
      <vt:lpstr>与Server交互Axios</vt:lpstr>
      <vt:lpstr>与Server交互Axios</vt:lpstr>
      <vt:lpstr>与Server交互Axios</vt:lpstr>
      <vt:lpstr>与Server交互Axios</vt:lpstr>
      <vt:lpstr>练习题</vt:lpstr>
      <vt:lpstr>练习题</vt:lpstr>
      <vt:lpstr>练习题</vt:lpstr>
      <vt:lpstr>练习题</vt:lpstr>
      <vt:lpstr>PowerPoint 演示文稿</vt:lpstr>
    </vt:vector>
  </TitlesOfParts>
  <Company>la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西安凌安电脑公司  －提高企业竞争力最好的合作伙伴</dc:title>
  <dc:creator>user</dc:creator>
  <cp:lastModifiedBy>Safety_Zhu</cp:lastModifiedBy>
  <cp:revision>919</cp:revision>
  <dcterms:created xsi:type="dcterms:W3CDTF">2019-11-18T06:04:43Z</dcterms:created>
  <dcterms:modified xsi:type="dcterms:W3CDTF">2023-02-01T00:22:22Z</dcterms:modified>
</cp:coreProperties>
</file>